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11" r:id="rId1"/>
  </p:sldMasterIdLst>
  <p:handoutMasterIdLst>
    <p:handoutMasterId r:id="rId54"/>
  </p:handoutMasterIdLst>
  <p:sldIdLst>
    <p:sldId id="256" r:id="rId2"/>
    <p:sldId id="257" r:id="rId3"/>
    <p:sldId id="267" r:id="rId4"/>
    <p:sldId id="258" r:id="rId5"/>
    <p:sldId id="259" r:id="rId6"/>
    <p:sldId id="261" r:id="rId7"/>
    <p:sldId id="262" r:id="rId8"/>
    <p:sldId id="263" r:id="rId9"/>
    <p:sldId id="264" r:id="rId10"/>
    <p:sldId id="265" r:id="rId11"/>
    <p:sldId id="266" r:id="rId12"/>
    <p:sldId id="268" r:id="rId13"/>
    <p:sldId id="269" r:id="rId14"/>
    <p:sldId id="270" r:id="rId15"/>
    <p:sldId id="326" r:id="rId16"/>
    <p:sldId id="304" r:id="rId17"/>
    <p:sldId id="356" r:id="rId18"/>
    <p:sldId id="272" r:id="rId19"/>
    <p:sldId id="324" r:id="rId20"/>
    <p:sldId id="280" r:id="rId21"/>
    <p:sldId id="374" r:id="rId22"/>
    <p:sldId id="351" r:id="rId23"/>
    <p:sldId id="277" r:id="rId24"/>
    <p:sldId id="357" r:id="rId25"/>
    <p:sldId id="320" r:id="rId26"/>
    <p:sldId id="276" r:id="rId27"/>
    <p:sldId id="358" r:id="rId28"/>
    <p:sldId id="363" r:id="rId29"/>
    <p:sldId id="364" r:id="rId30"/>
    <p:sldId id="365" r:id="rId31"/>
    <p:sldId id="285" r:id="rId32"/>
    <p:sldId id="343" r:id="rId33"/>
    <p:sldId id="373" r:id="rId34"/>
    <p:sldId id="340" r:id="rId35"/>
    <p:sldId id="284" r:id="rId36"/>
    <p:sldId id="366" r:id="rId37"/>
    <p:sldId id="367" r:id="rId38"/>
    <p:sldId id="370" r:id="rId39"/>
    <p:sldId id="371" r:id="rId40"/>
    <p:sldId id="372" r:id="rId41"/>
    <p:sldId id="375" r:id="rId42"/>
    <p:sldId id="359" r:id="rId43"/>
    <p:sldId id="361" r:id="rId44"/>
    <p:sldId id="362" r:id="rId45"/>
    <p:sldId id="321" r:id="rId46"/>
    <p:sldId id="345" r:id="rId47"/>
    <p:sldId id="287" r:id="rId48"/>
    <p:sldId id="314" r:id="rId49"/>
    <p:sldId id="360" r:id="rId50"/>
    <p:sldId id="315" r:id="rId51"/>
    <p:sldId id="368" r:id="rId52"/>
    <p:sldId id="369" r:id="rId53"/>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84E427A-3D55-4303-BF80-6455036E1DE7}" styleName="Style à thème 1 - Accentuation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7853C-536D-4A76-A0AE-DD22124D55A5}" styleName="Style à thème 1 - Accentuation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125E5076-3810-47DD-B79F-674D7AD40C01}" styleName="Style foncé 1 - Accentuation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1E4AEA4-8DFA-4A89-87EB-49C32662AFE0}" styleName="Style moyen 2 - Accentuatio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CF1AB2-1976-4502-BF36-3FF5EA218861}" styleName="Style moyen 4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Style léger 3 - Accentuation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Style léger 3 - Accentuation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Style léger 3 - Accentuation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616DA210-FB5B-4158-B5E0-FEB733F419BA}" styleName="Style clair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DBED569-4797-4DF1-A0F4-6AAB3CD982D8}" styleName="Style léger 3 - Accentuation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301B821-A1FF-4177-AEE7-76D212191A09}" styleName="Style moyen 1 - Accentuation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26" autoAdjust="0"/>
    <p:restoredTop sz="94660"/>
  </p:normalViewPr>
  <p:slideViewPr>
    <p:cSldViewPr snapToGrid="0">
      <p:cViewPr varScale="1">
        <p:scale>
          <a:sx n="71" d="100"/>
          <a:sy n="71" d="100"/>
        </p:scale>
        <p:origin x="456" y="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85621" cy="501497"/>
          </a:xfrm>
          <a:prstGeom prst="rect">
            <a:avLst/>
          </a:prstGeom>
        </p:spPr>
        <p:txBody>
          <a:bodyPr vert="horz" lIns="92430" tIns="46214" rIns="92430" bIns="46214" rtlCol="0"/>
          <a:lstStyle>
            <a:lvl1pPr algn="l">
              <a:defRPr sz="1200"/>
            </a:lvl1pPr>
          </a:lstStyle>
          <a:p>
            <a:endParaRPr lang="fr-FR"/>
          </a:p>
        </p:txBody>
      </p:sp>
      <p:sp>
        <p:nvSpPr>
          <p:cNvPr id="3" name="Espace réservé de la date 2"/>
          <p:cNvSpPr>
            <a:spLocks noGrp="1"/>
          </p:cNvSpPr>
          <p:nvPr>
            <p:ph type="dt" sz="quarter" idx="1"/>
          </p:nvPr>
        </p:nvSpPr>
        <p:spPr>
          <a:xfrm>
            <a:off x="3900934" y="0"/>
            <a:ext cx="2985621" cy="501497"/>
          </a:xfrm>
          <a:prstGeom prst="rect">
            <a:avLst/>
          </a:prstGeom>
        </p:spPr>
        <p:txBody>
          <a:bodyPr vert="horz" lIns="92430" tIns="46214" rIns="92430" bIns="46214" rtlCol="0"/>
          <a:lstStyle>
            <a:lvl1pPr algn="r">
              <a:defRPr sz="1200"/>
            </a:lvl1pPr>
          </a:lstStyle>
          <a:p>
            <a:fld id="{7CFFCE24-79E9-4020-A2C6-9E7E27DD297A}" type="datetimeFigureOut">
              <a:rPr lang="fr-FR" smtClean="0"/>
              <a:t>14/10/2025</a:t>
            </a:fld>
            <a:endParaRPr lang="fr-FR"/>
          </a:p>
        </p:txBody>
      </p:sp>
      <p:sp>
        <p:nvSpPr>
          <p:cNvPr id="4" name="Espace réservé du pied de page 3"/>
          <p:cNvSpPr>
            <a:spLocks noGrp="1"/>
          </p:cNvSpPr>
          <p:nvPr>
            <p:ph type="ftr" sz="quarter" idx="2"/>
          </p:nvPr>
        </p:nvSpPr>
        <p:spPr>
          <a:xfrm>
            <a:off x="0" y="9517218"/>
            <a:ext cx="2985621" cy="501497"/>
          </a:xfrm>
          <a:prstGeom prst="rect">
            <a:avLst/>
          </a:prstGeom>
        </p:spPr>
        <p:txBody>
          <a:bodyPr vert="horz" lIns="92430" tIns="46214" rIns="92430" bIns="46214"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900934" y="9517218"/>
            <a:ext cx="2985621" cy="501497"/>
          </a:xfrm>
          <a:prstGeom prst="rect">
            <a:avLst/>
          </a:prstGeom>
        </p:spPr>
        <p:txBody>
          <a:bodyPr vert="horz" lIns="92430" tIns="46214" rIns="92430" bIns="46214" rtlCol="0" anchor="b"/>
          <a:lstStyle>
            <a:lvl1pPr algn="r">
              <a:defRPr sz="1200"/>
            </a:lvl1pPr>
          </a:lstStyle>
          <a:p>
            <a:fld id="{2B7B3837-EE20-44C2-A5F7-C911A88D3B38}" type="slidenum">
              <a:rPr lang="fr-FR" smtClean="0"/>
              <a:t>‹N°›</a:t>
            </a:fld>
            <a:endParaRPr lang="fr-FR"/>
          </a:p>
        </p:txBody>
      </p:sp>
    </p:spTree>
    <p:extLst>
      <p:ext uri="{BB962C8B-B14F-4D97-AF65-F5344CB8AC3E}">
        <p14:creationId xmlns:p14="http://schemas.microsoft.com/office/powerpoint/2010/main" val="259860716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99654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845722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191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128038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2220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2659045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653156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643306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52647F38-B617-4D2F-AE0A-013F0C4D2C57}" type="datetimeFigureOut">
              <a:rPr lang="en-US" smtClean="0"/>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E97799C9-84D9-46D2-A11E-BCF8A720529D}" type="slidenum">
              <a:rPr lang="en-US" smtClean="0"/>
              <a:t>‹N°›</a:t>
            </a:fld>
            <a:endParaRPr lang="en-US" dirty="0"/>
          </a:p>
        </p:txBody>
      </p:sp>
    </p:spTree>
    <p:extLst>
      <p:ext uri="{BB962C8B-B14F-4D97-AF65-F5344CB8AC3E}">
        <p14:creationId xmlns:p14="http://schemas.microsoft.com/office/powerpoint/2010/main" val="2893200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04668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05BFA754-D5C3-4E66-96A6-867B257F58DC}" type="datetimeFigureOut">
              <a:rPr lang="en-US" smtClean="0"/>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5D84065D-F351-4B03-BD91-D8A6B8D4B362}" type="slidenum">
              <a:rPr lang="en-US" smtClean="0"/>
              <a:t>‹N°›</a:t>
            </a:fld>
            <a:endParaRPr lang="en-US" dirty="0"/>
          </a:p>
        </p:txBody>
      </p:sp>
    </p:spTree>
    <p:extLst>
      <p:ext uri="{BB962C8B-B14F-4D97-AF65-F5344CB8AC3E}">
        <p14:creationId xmlns:p14="http://schemas.microsoft.com/office/powerpoint/2010/main" val="2373611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7891522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9757134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6997688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438564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smtClean="0"/>
              <a:pPr/>
              <a:t>10/14/2025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02528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10/14/2025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755692832"/>
      </p:ext>
    </p:extLst>
  </p:cSld>
  <p:clrMap bg1="lt1" tx1="dk1" bg2="lt2" tx2="dk2" accent1="accent1" accent2="accent2" accent3="accent3" accent4="accent4" accent5="accent5" accent6="accent6" hlink="hlink" folHlink="folHlink"/>
  <p:sldLayoutIdLst>
    <p:sldLayoutId id="2147483812" r:id="rId1"/>
    <p:sldLayoutId id="2147483813" r:id="rId2"/>
    <p:sldLayoutId id="2147483814" r:id="rId3"/>
    <p:sldLayoutId id="2147483815" r:id="rId4"/>
    <p:sldLayoutId id="2147483816" r:id="rId5"/>
    <p:sldLayoutId id="2147483817" r:id="rId6"/>
    <p:sldLayoutId id="2147483818" r:id="rId7"/>
    <p:sldLayoutId id="2147483819" r:id="rId8"/>
    <p:sldLayoutId id="2147483820" r:id="rId9"/>
    <p:sldLayoutId id="2147483821" r:id="rId10"/>
    <p:sldLayoutId id="2147483822" r:id="rId11"/>
    <p:sldLayoutId id="2147483823" r:id="rId12"/>
    <p:sldLayoutId id="2147483824" r:id="rId13"/>
    <p:sldLayoutId id="2147483825" r:id="rId14"/>
    <p:sldLayoutId id="2147483826" r:id="rId15"/>
    <p:sldLayoutId id="2147483827"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3.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2.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2338452" y="0"/>
            <a:ext cx="9031397" cy="2430367"/>
          </a:xfrm>
        </p:spPr>
        <p:txBody>
          <a:bodyPr>
            <a:noAutofit/>
          </a:bodyPr>
          <a:lstStyle/>
          <a:p>
            <a:pPr algn="ctr"/>
            <a:r>
              <a:rPr lang="fr-FR" sz="4000" b="1" cap="all" dirty="0">
                <a:solidFill>
                  <a:srgbClr val="002060"/>
                </a:solidFill>
              </a:rPr>
              <a:t>Bilan des activités pédagogiques et éducatives</a:t>
            </a:r>
            <a:r>
              <a:rPr lang="fr-FR" sz="4000" b="1" dirty="0">
                <a:solidFill>
                  <a:schemeClr val="accent1">
                    <a:lumMod val="60000"/>
                    <a:lumOff val="40000"/>
                  </a:schemeClr>
                </a:solidFill>
              </a:rPr>
              <a:t/>
            </a:r>
            <a:br>
              <a:rPr lang="fr-FR" sz="4000" b="1" dirty="0">
                <a:solidFill>
                  <a:schemeClr val="accent1">
                    <a:lumMod val="60000"/>
                    <a:lumOff val="40000"/>
                  </a:schemeClr>
                </a:solidFill>
              </a:rPr>
            </a:br>
            <a:endParaRPr lang="fr-FR" sz="4000" b="1" dirty="0">
              <a:solidFill>
                <a:schemeClr val="accent1">
                  <a:lumMod val="60000"/>
                  <a:lumOff val="40000"/>
                </a:schemeClr>
              </a:solidFill>
            </a:endParaRPr>
          </a:p>
        </p:txBody>
      </p:sp>
      <p:sp>
        <p:nvSpPr>
          <p:cNvPr id="3" name="Sous-titre 2"/>
          <p:cNvSpPr>
            <a:spLocks noGrp="1"/>
          </p:cNvSpPr>
          <p:nvPr>
            <p:ph type="subTitle" idx="1"/>
          </p:nvPr>
        </p:nvSpPr>
        <p:spPr>
          <a:xfrm>
            <a:off x="1386993" y="3639129"/>
            <a:ext cx="11137516" cy="2032000"/>
          </a:xfrm>
        </p:spPr>
        <p:txBody>
          <a:bodyPr>
            <a:noAutofit/>
          </a:bodyPr>
          <a:lstStyle/>
          <a:p>
            <a:pPr algn="ctr"/>
            <a:r>
              <a:rPr lang="fr-FR" sz="4000" dirty="0">
                <a:solidFill>
                  <a:srgbClr val="002060"/>
                </a:solidFill>
              </a:rPr>
              <a:t>Collège </a:t>
            </a:r>
            <a:r>
              <a:rPr lang="fr-FR" sz="4000" dirty="0" smtClean="0">
                <a:solidFill>
                  <a:srgbClr val="002060"/>
                </a:solidFill>
              </a:rPr>
              <a:t>Emile Verhaeren– Saint-Cloud -  </a:t>
            </a:r>
          </a:p>
          <a:p>
            <a:pPr algn="ctr"/>
            <a:r>
              <a:rPr lang="fr-FR" sz="4000" dirty="0" smtClean="0">
                <a:solidFill>
                  <a:srgbClr val="002060"/>
                </a:solidFill>
              </a:rPr>
              <a:t>Année </a:t>
            </a:r>
            <a:r>
              <a:rPr lang="fr-FR" sz="4000" dirty="0">
                <a:solidFill>
                  <a:srgbClr val="002060"/>
                </a:solidFill>
              </a:rPr>
              <a:t>scolaire </a:t>
            </a:r>
            <a:r>
              <a:rPr lang="fr-FR" sz="4000" dirty="0" smtClean="0">
                <a:solidFill>
                  <a:srgbClr val="002060"/>
                </a:solidFill>
              </a:rPr>
              <a:t>2024-25</a:t>
            </a:r>
            <a:endParaRPr lang="fr-FR" sz="4000" dirty="0">
              <a:solidFill>
                <a:srgbClr val="002060"/>
              </a:solidFill>
            </a:endParaRPr>
          </a:p>
        </p:txBody>
      </p:sp>
    </p:spTree>
    <p:extLst>
      <p:ext uri="{BB962C8B-B14F-4D97-AF65-F5344CB8AC3E}">
        <p14:creationId xmlns:p14="http://schemas.microsoft.com/office/powerpoint/2010/main" val="265191113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88680" y="580075"/>
            <a:ext cx="8515381" cy="1049235"/>
          </a:xfrm>
        </p:spPr>
        <p:txBody>
          <a:bodyPr>
            <a:normAutofit/>
          </a:bodyPr>
          <a:lstStyle/>
          <a:p>
            <a:r>
              <a:rPr lang="fr-FR" b="1" dirty="0">
                <a:solidFill>
                  <a:schemeClr val="accent1">
                    <a:lumMod val="50000"/>
                  </a:schemeClr>
                </a:solidFill>
              </a:rPr>
              <a:t>Diplôme national du Brevet - DNB</a:t>
            </a:r>
            <a:endParaRPr lang="fr-FR" dirty="0">
              <a:solidFill>
                <a:schemeClr val="accent1">
                  <a:lumMod val="50000"/>
                </a:schemeClr>
              </a:solidFill>
            </a:endParaRPr>
          </a:p>
        </p:txBody>
      </p:sp>
      <p:sp>
        <p:nvSpPr>
          <p:cNvPr id="4" name="Espace réservé du contenu 3"/>
          <p:cNvSpPr>
            <a:spLocks noGrp="1"/>
          </p:cNvSpPr>
          <p:nvPr>
            <p:ph idx="1"/>
          </p:nvPr>
        </p:nvSpPr>
        <p:spPr>
          <a:xfrm>
            <a:off x="2160494" y="1822203"/>
            <a:ext cx="9790437" cy="3792276"/>
          </a:xfrm>
        </p:spPr>
        <p:txBody>
          <a:bodyPr>
            <a:normAutofit fontScale="92500" lnSpcReduction="10000"/>
          </a:bodyPr>
          <a:lstStyle/>
          <a:p>
            <a:r>
              <a:rPr lang="fr-FR" sz="1700" b="1" dirty="0" smtClean="0"/>
              <a:t>Examen </a:t>
            </a:r>
            <a:r>
              <a:rPr lang="fr-FR" sz="1700" b="1" dirty="0"/>
              <a:t>Blanc </a:t>
            </a:r>
          </a:p>
          <a:p>
            <a:pPr marL="0" indent="0">
              <a:buNone/>
            </a:pPr>
            <a:r>
              <a:rPr lang="fr-FR" sz="1700" dirty="0">
                <a:solidFill>
                  <a:schemeClr val="accent1">
                    <a:lumMod val="50000"/>
                  </a:schemeClr>
                </a:solidFill>
              </a:rPr>
              <a:t>Les épreuves écrites se sont déroulées sur 2 journées </a:t>
            </a:r>
            <a:r>
              <a:rPr lang="fr-FR" sz="1700" dirty="0" smtClean="0">
                <a:solidFill>
                  <a:schemeClr val="accent1">
                    <a:lumMod val="50000"/>
                  </a:schemeClr>
                </a:solidFill>
              </a:rPr>
              <a:t>(17 et 18 mars) </a:t>
            </a:r>
            <a:r>
              <a:rPr lang="fr-FR" sz="1700" dirty="0">
                <a:solidFill>
                  <a:schemeClr val="accent1">
                    <a:lumMod val="50000"/>
                  </a:schemeClr>
                </a:solidFill>
              </a:rPr>
              <a:t>en temps réel et dans le respect de la chronologie de l'épreuve. Les sujets étaient communs à l'ensemble des élèves de 3e. </a:t>
            </a:r>
          </a:p>
          <a:p>
            <a:pPr marL="0" indent="0">
              <a:buNone/>
            </a:pPr>
            <a:r>
              <a:rPr lang="fr-FR" sz="1700" dirty="0">
                <a:solidFill>
                  <a:schemeClr val="accent1">
                    <a:lumMod val="50000"/>
                  </a:schemeClr>
                </a:solidFill>
              </a:rPr>
              <a:t>Les élèves étaient placés dans des conditions réelles d'examen afin de leur permettre d'appréhender les problématiques de révision, d'organisation, et de gestion du temps pendant les épreuves</a:t>
            </a:r>
            <a:r>
              <a:rPr lang="fr-FR" sz="1700" dirty="0" smtClean="0">
                <a:solidFill>
                  <a:schemeClr val="accent1">
                    <a:lumMod val="50000"/>
                  </a:schemeClr>
                </a:solidFill>
              </a:rPr>
              <a:t>.</a:t>
            </a:r>
          </a:p>
          <a:p>
            <a:pPr marL="0" indent="0">
              <a:buNone/>
            </a:pPr>
            <a:endParaRPr lang="fr-FR" sz="1700" dirty="0">
              <a:solidFill>
                <a:schemeClr val="accent1">
                  <a:lumMod val="50000"/>
                </a:schemeClr>
              </a:solidFill>
            </a:endParaRPr>
          </a:p>
          <a:p>
            <a:pPr marL="0" indent="0">
              <a:buNone/>
            </a:pPr>
            <a:endParaRPr lang="fr-FR" sz="1700" dirty="0">
              <a:solidFill>
                <a:schemeClr val="accent1">
                  <a:lumMod val="50000"/>
                </a:schemeClr>
              </a:solidFill>
            </a:endParaRPr>
          </a:p>
          <a:p>
            <a:r>
              <a:rPr lang="fr-FR" sz="1700" b="1" dirty="0" smtClean="0"/>
              <a:t>Oral </a:t>
            </a:r>
            <a:r>
              <a:rPr lang="fr-FR" sz="1700" b="1" dirty="0"/>
              <a:t>blanc du </a:t>
            </a:r>
            <a:r>
              <a:rPr lang="fr-FR" sz="1700" b="1" dirty="0" smtClean="0"/>
              <a:t>DNB </a:t>
            </a:r>
            <a:endParaRPr lang="fr-FR" sz="1700" dirty="0"/>
          </a:p>
          <a:p>
            <a:pPr marL="0" indent="0">
              <a:buNone/>
            </a:pPr>
            <a:r>
              <a:rPr lang="fr-FR" sz="1700" dirty="0" smtClean="0">
                <a:solidFill>
                  <a:schemeClr val="accent1">
                    <a:lumMod val="50000"/>
                  </a:schemeClr>
                </a:solidFill>
              </a:rPr>
              <a:t>Dans le cadre de la préparation à l’oral, des </a:t>
            </a:r>
            <a:r>
              <a:rPr lang="fr-FR" sz="1700" dirty="0">
                <a:solidFill>
                  <a:schemeClr val="accent1">
                    <a:lumMod val="50000"/>
                  </a:schemeClr>
                </a:solidFill>
              </a:rPr>
              <a:t>oraux blancs ont été organisés </a:t>
            </a:r>
            <a:r>
              <a:rPr lang="fr-FR" sz="1700" dirty="0" smtClean="0">
                <a:solidFill>
                  <a:schemeClr val="accent1">
                    <a:lumMod val="50000"/>
                  </a:schemeClr>
                </a:solidFill>
              </a:rPr>
              <a:t>le jeudi 5 juin 2025 dans </a:t>
            </a:r>
            <a:r>
              <a:rPr lang="fr-FR" sz="1700" dirty="0">
                <a:solidFill>
                  <a:schemeClr val="accent1">
                    <a:lumMod val="50000"/>
                  </a:schemeClr>
                </a:solidFill>
              </a:rPr>
              <a:t>des conditions similaires à la passation des épreuves </a:t>
            </a:r>
            <a:r>
              <a:rPr lang="fr-FR" sz="1700" dirty="0" smtClean="0">
                <a:solidFill>
                  <a:schemeClr val="accent1">
                    <a:lumMod val="50000"/>
                  </a:schemeClr>
                </a:solidFill>
              </a:rPr>
              <a:t>terminales</a:t>
            </a:r>
            <a:r>
              <a:rPr lang="fr-FR" sz="1700" dirty="0">
                <a:solidFill>
                  <a:schemeClr val="accent1">
                    <a:lumMod val="50000"/>
                  </a:schemeClr>
                </a:solidFill>
              </a:rPr>
              <a:t> </a:t>
            </a:r>
            <a:r>
              <a:rPr lang="fr-FR" sz="1700" dirty="0" smtClean="0">
                <a:solidFill>
                  <a:schemeClr val="accent1">
                    <a:lumMod val="50000"/>
                  </a:schemeClr>
                </a:solidFill>
              </a:rPr>
              <a:t>qui se sont tenues le vendredi 20 juin 2025</a:t>
            </a:r>
            <a:endParaRPr lang="fr-FR" sz="1700" dirty="0">
              <a:solidFill>
                <a:schemeClr val="accent1">
                  <a:lumMod val="50000"/>
                </a:schemeClr>
              </a:solidFill>
            </a:endParaRPr>
          </a:p>
        </p:txBody>
      </p:sp>
    </p:spTree>
    <p:extLst>
      <p:ext uri="{BB962C8B-B14F-4D97-AF65-F5344CB8AC3E}">
        <p14:creationId xmlns:p14="http://schemas.microsoft.com/office/powerpoint/2010/main" val="31434936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041237" y="258771"/>
            <a:ext cx="8442038" cy="699809"/>
          </a:xfrm>
        </p:spPr>
        <p:txBody>
          <a:bodyPr>
            <a:normAutofit fontScale="90000"/>
          </a:bodyPr>
          <a:lstStyle/>
          <a:p>
            <a:r>
              <a:rPr lang="fr-FR" b="1" dirty="0"/>
              <a:t>Résultats aux Examens et </a:t>
            </a:r>
            <a:r>
              <a:rPr lang="fr-FR" b="1" dirty="0" smtClean="0"/>
              <a:t>certifications</a:t>
            </a:r>
            <a:r>
              <a:rPr lang="fr-FR" dirty="0"/>
              <a:t/>
            </a:r>
            <a:br>
              <a:rPr lang="fr-FR" dirty="0"/>
            </a:br>
            <a:endParaRPr lang="fr-FR" dirty="0"/>
          </a:p>
        </p:txBody>
      </p:sp>
      <p:sp>
        <p:nvSpPr>
          <p:cNvPr id="7" name="Rectangle 6"/>
          <p:cNvSpPr/>
          <p:nvPr/>
        </p:nvSpPr>
        <p:spPr>
          <a:xfrm>
            <a:off x="3312407" y="4102430"/>
            <a:ext cx="7315659" cy="2164695"/>
          </a:xfrm>
          <a:prstGeom prst="rect">
            <a:avLst/>
          </a:prstGeom>
        </p:spPr>
        <p:txBody>
          <a:bodyPr wrap="square">
            <a:spAutoFit/>
          </a:bodyPr>
          <a:lstStyle/>
          <a:p>
            <a:pPr>
              <a:lnSpc>
                <a:spcPct val="120000"/>
              </a:lnSpc>
              <a:spcAft>
                <a:spcPts val="800"/>
              </a:spcAft>
            </a:pPr>
            <a:r>
              <a:rPr lang="fr-FR" b="1" dirty="0">
                <a:latin typeface="Calibri" panose="020F0502020204030204" pitchFamily="34" charset="0"/>
                <a:ea typeface="Calibri" panose="020F0502020204030204" pitchFamily="34" charset="0"/>
                <a:cs typeface="Calibri" panose="020F0502020204030204" pitchFamily="34" charset="0"/>
              </a:rPr>
              <a:t>DNB série </a:t>
            </a:r>
            <a:r>
              <a:rPr lang="fr-FR" b="1" dirty="0" smtClean="0">
                <a:latin typeface="Calibri" panose="020F0502020204030204" pitchFamily="34" charset="0"/>
                <a:ea typeface="Calibri" panose="020F0502020204030204" pitchFamily="34" charset="0"/>
                <a:cs typeface="Calibri" panose="020F0502020204030204" pitchFamily="34" charset="0"/>
              </a:rPr>
              <a:t>collège en 2025 </a:t>
            </a:r>
            <a:r>
              <a:rPr lang="fr-FR" dirty="0">
                <a:latin typeface="Calibri" panose="020F0502020204030204" pitchFamily="34" charset="0"/>
                <a:ea typeface="Calibri" panose="020F0502020204030204" pitchFamily="34" charset="0"/>
                <a:cs typeface="Calibri" panose="020F0502020204030204" pitchFamily="34" charset="0"/>
              </a:rPr>
              <a:t>: </a:t>
            </a:r>
            <a:r>
              <a:rPr lang="fr-FR" dirty="0" smtClean="0">
                <a:latin typeface="Calibri" panose="020F0502020204030204" pitchFamily="34" charset="0"/>
                <a:ea typeface="Calibri" panose="020F0502020204030204" pitchFamily="34" charset="0"/>
                <a:cs typeface="Calibri" panose="020F0502020204030204" pitchFamily="34" charset="0"/>
              </a:rPr>
              <a:t>89,8 % </a:t>
            </a:r>
            <a:r>
              <a:rPr lang="fr-FR" dirty="0">
                <a:latin typeface="Calibri" panose="020F0502020204030204" pitchFamily="34" charset="0"/>
                <a:ea typeface="Calibri" panose="020F0502020204030204" pitchFamily="34" charset="0"/>
                <a:cs typeface="Calibri" panose="020F0502020204030204" pitchFamily="34" charset="0"/>
              </a:rPr>
              <a:t>en </a:t>
            </a:r>
            <a:r>
              <a:rPr lang="fr-FR" dirty="0" smtClean="0">
                <a:latin typeface="Calibri" panose="020F0502020204030204" pitchFamily="34" charset="0"/>
                <a:ea typeface="Calibri" panose="020F0502020204030204" pitchFamily="34" charset="0"/>
                <a:cs typeface="Calibri" panose="020F0502020204030204" pitchFamily="34" charset="0"/>
              </a:rPr>
              <a:t>2024</a:t>
            </a:r>
            <a:endParaRPr lang="fr-FR" dirty="0">
              <a:latin typeface="Calibri" panose="020F0502020204030204" pitchFamily="34" charset="0"/>
              <a:ea typeface="Calibri" panose="020F0502020204030204" pitchFamily="34" charset="0"/>
              <a:cs typeface="Calibri" panose="020F0502020204030204" pitchFamily="34" charset="0"/>
            </a:endParaRPr>
          </a:p>
          <a:p>
            <a:pPr>
              <a:lnSpc>
                <a:spcPct val="120000"/>
              </a:lnSpc>
              <a:spcAft>
                <a:spcPts val="800"/>
              </a:spcAft>
            </a:pPr>
            <a:r>
              <a:rPr lang="fr-FR" b="1" dirty="0" smtClean="0">
                <a:latin typeface="Calibri" panose="020F0502020204030204" pitchFamily="34" charset="0"/>
                <a:ea typeface="Calibri" panose="020F0502020204030204" pitchFamily="34" charset="0"/>
                <a:cs typeface="Calibri" panose="020F0502020204030204" pitchFamily="34" charset="0"/>
              </a:rPr>
              <a:t>ASSR </a:t>
            </a:r>
            <a:r>
              <a:rPr lang="fr-FR" dirty="0">
                <a:latin typeface="Calibri" panose="020F0502020204030204" pitchFamily="34" charset="0"/>
                <a:ea typeface="Calibri" panose="020F0502020204030204" pitchFamily="34" charset="0"/>
                <a:cs typeface="Calibri" panose="020F0502020204030204" pitchFamily="34" charset="0"/>
              </a:rPr>
              <a:t>: 	ASSR1 (niveau </a:t>
            </a:r>
            <a:r>
              <a:rPr lang="fr-FR" dirty="0" smtClean="0">
                <a:latin typeface="Calibri" panose="020F0502020204030204" pitchFamily="34" charset="0"/>
                <a:ea typeface="Calibri" panose="020F0502020204030204" pitchFamily="34" charset="0"/>
                <a:cs typeface="Calibri" panose="020F0502020204030204" pitchFamily="34" charset="0"/>
              </a:rPr>
              <a:t>5</a:t>
            </a:r>
            <a:r>
              <a:rPr lang="fr-FR" baseline="30000" dirty="0" smtClean="0">
                <a:latin typeface="Calibri" panose="020F0502020204030204" pitchFamily="34" charset="0"/>
                <a:ea typeface="Calibri" panose="020F0502020204030204" pitchFamily="34" charset="0"/>
                <a:cs typeface="Calibri" panose="020F0502020204030204" pitchFamily="34" charset="0"/>
              </a:rPr>
              <a:t>e</a:t>
            </a:r>
            <a:r>
              <a:rPr lang="fr-FR" dirty="0" smtClean="0">
                <a:latin typeface="Calibri" panose="020F0502020204030204" pitchFamily="34" charset="0"/>
                <a:ea typeface="Calibri" panose="020F0502020204030204" pitchFamily="34" charset="0"/>
                <a:cs typeface="Calibri" panose="020F0502020204030204" pitchFamily="34" charset="0"/>
              </a:rPr>
              <a:t>) </a:t>
            </a:r>
            <a:r>
              <a:rPr lang="fr-FR" dirty="0">
                <a:latin typeface="Calibri" panose="020F0502020204030204" pitchFamily="34" charset="0"/>
                <a:ea typeface="Calibri" panose="020F0502020204030204" pitchFamily="34" charset="0"/>
                <a:cs typeface="Calibri" panose="020F0502020204030204" pitchFamily="34" charset="0"/>
              </a:rPr>
              <a:t>: </a:t>
            </a:r>
            <a:r>
              <a:rPr lang="fr-FR" dirty="0" smtClean="0">
                <a:latin typeface="Calibri" panose="020F0502020204030204" pitchFamily="34" charset="0"/>
                <a:ea typeface="Calibri" panose="020F0502020204030204" pitchFamily="34" charset="0"/>
                <a:cs typeface="Calibri" panose="020F0502020204030204" pitchFamily="34" charset="0"/>
              </a:rPr>
              <a:t>100% </a:t>
            </a:r>
            <a:r>
              <a:rPr lang="fr-FR" dirty="0">
                <a:latin typeface="Calibri" panose="020F0502020204030204" pitchFamily="34" charset="0"/>
                <a:ea typeface="Calibri" panose="020F0502020204030204" pitchFamily="34" charset="0"/>
                <a:cs typeface="Calibri" panose="020F0502020204030204" pitchFamily="34" charset="0"/>
              </a:rPr>
              <a:t>des élèves présents </a:t>
            </a:r>
            <a:r>
              <a:rPr lang="fr-FR" dirty="0" smtClean="0">
                <a:latin typeface="Calibri" panose="020F0502020204030204" pitchFamily="34" charset="0"/>
                <a:ea typeface="Calibri" panose="020F0502020204030204" pitchFamily="34" charset="0"/>
                <a:cs typeface="Calibri" panose="020F0502020204030204" pitchFamily="34" charset="0"/>
              </a:rPr>
              <a:t>et certifiés</a:t>
            </a:r>
            <a:endParaRPr lang="fr-FR" dirty="0">
              <a:latin typeface="Calibri" panose="020F0502020204030204" pitchFamily="34" charset="0"/>
              <a:ea typeface="Calibri" panose="020F0502020204030204" pitchFamily="34" charset="0"/>
              <a:cs typeface="Calibri" panose="020F0502020204030204" pitchFamily="34" charset="0"/>
            </a:endParaRPr>
          </a:p>
          <a:p>
            <a:pPr>
              <a:lnSpc>
                <a:spcPct val="120000"/>
              </a:lnSpc>
              <a:spcAft>
                <a:spcPts val="800"/>
              </a:spcAft>
            </a:pPr>
            <a:r>
              <a:rPr lang="fr-FR" dirty="0">
                <a:latin typeface="Calibri" panose="020F0502020204030204" pitchFamily="34" charset="0"/>
                <a:ea typeface="Calibri" panose="020F0502020204030204" pitchFamily="34" charset="0"/>
                <a:cs typeface="Calibri" panose="020F0502020204030204" pitchFamily="34" charset="0"/>
              </a:rPr>
              <a:t>		ASSR2 (niveau 3</a:t>
            </a:r>
            <a:r>
              <a:rPr lang="fr-FR" baseline="30000" dirty="0">
                <a:latin typeface="Calibri" panose="020F0502020204030204" pitchFamily="34" charset="0"/>
                <a:ea typeface="Calibri" panose="020F0502020204030204" pitchFamily="34" charset="0"/>
                <a:cs typeface="Calibri" panose="020F0502020204030204" pitchFamily="34" charset="0"/>
              </a:rPr>
              <a:t>e</a:t>
            </a:r>
            <a:r>
              <a:rPr lang="fr-FR" dirty="0">
                <a:latin typeface="Calibri" panose="020F0502020204030204" pitchFamily="34" charset="0"/>
                <a:ea typeface="Calibri" panose="020F0502020204030204" pitchFamily="34" charset="0"/>
                <a:cs typeface="Calibri" panose="020F0502020204030204" pitchFamily="34" charset="0"/>
              </a:rPr>
              <a:t>) : </a:t>
            </a:r>
            <a:r>
              <a:rPr lang="fr-FR" dirty="0" smtClean="0">
                <a:latin typeface="Calibri" panose="020F0502020204030204" pitchFamily="34" charset="0"/>
                <a:ea typeface="Calibri" panose="020F0502020204030204" pitchFamily="34" charset="0"/>
                <a:cs typeface="Calibri" panose="020F0502020204030204" pitchFamily="34" charset="0"/>
              </a:rPr>
              <a:t>100 </a:t>
            </a:r>
            <a:r>
              <a:rPr lang="fr-FR" dirty="0">
                <a:latin typeface="Calibri" panose="020F0502020204030204" pitchFamily="34" charset="0"/>
                <a:ea typeface="Calibri" panose="020F0502020204030204" pitchFamily="34" charset="0"/>
                <a:cs typeface="Calibri" panose="020F0502020204030204" pitchFamily="34" charset="0"/>
              </a:rPr>
              <a:t>% </a:t>
            </a:r>
            <a:r>
              <a:rPr lang="fr-FR" dirty="0" smtClean="0">
                <a:latin typeface="Calibri" panose="020F0502020204030204" pitchFamily="34" charset="0"/>
                <a:ea typeface="Calibri" panose="020F0502020204030204" pitchFamily="34" charset="0"/>
                <a:cs typeface="Calibri" panose="020F0502020204030204" pitchFamily="34" charset="0"/>
              </a:rPr>
              <a:t>des élèves </a:t>
            </a:r>
            <a:r>
              <a:rPr lang="fr-FR" dirty="0">
                <a:latin typeface="Calibri" panose="020F0502020204030204" pitchFamily="34" charset="0"/>
                <a:ea typeface="Calibri" panose="020F0502020204030204" pitchFamily="34" charset="0"/>
                <a:cs typeface="Calibri" panose="020F0502020204030204" pitchFamily="34" charset="0"/>
              </a:rPr>
              <a:t>présents </a:t>
            </a:r>
            <a:r>
              <a:rPr lang="fr-FR" dirty="0" smtClean="0">
                <a:latin typeface="Calibri" panose="020F0502020204030204" pitchFamily="34" charset="0"/>
                <a:ea typeface="Calibri" panose="020F0502020204030204" pitchFamily="34" charset="0"/>
                <a:cs typeface="Calibri" panose="020F0502020204030204" pitchFamily="34" charset="0"/>
              </a:rPr>
              <a:t>et certifiés</a:t>
            </a:r>
          </a:p>
          <a:p>
            <a:pPr>
              <a:lnSpc>
                <a:spcPct val="120000"/>
              </a:lnSpc>
              <a:spcAft>
                <a:spcPts val="800"/>
              </a:spcAft>
            </a:pPr>
            <a:r>
              <a:rPr lang="fr-FR" b="1" dirty="0" smtClean="0">
                <a:latin typeface="Calibri" panose="020F0502020204030204" pitchFamily="34" charset="0"/>
                <a:cs typeface="Calibri" panose="020F0502020204030204" pitchFamily="34" charset="0"/>
              </a:rPr>
              <a:t>PIX</a:t>
            </a:r>
            <a:r>
              <a:rPr lang="fr-FR" dirty="0" smtClean="0">
                <a:latin typeface="Calibri" panose="020F0502020204030204" pitchFamily="34" charset="0"/>
                <a:cs typeface="Calibri" panose="020F0502020204030204" pitchFamily="34" charset="0"/>
              </a:rPr>
              <a:t> : Tous les élèves de 3</a:t>
            </a:r>
            <a:r>
              <a:rPr lang="fr-FR" baseline="30000" dirty="0" smtClean="0">
                <a:latin typeface="Calibri" panose="020F0502020204030204" pitchFamily="34" charset="0"/>
                <a:cs typeface="Calibri" panose="020F0502020204030204" pitchFamily="34" charset="0"/>
              </a:rPr>
              <a:t>e</a:t>
            </a:r>
            <a:r>
              <a:rPr lang="fr-FR" dirty="0" smtClean="0">
                <a:latin typeface="Calibri" panose="020F0502020204030204" pitchFamily="34" charset="0"/>
                <a:cs typeface="Calibri" panose="020F0502020204030204" pitchFamily="34" charset="0"/>
              </a:rPr>
              <a:t> ont passé l’évaluation PIX et sont certifiés</a:t>
            </a:r>
          </a:p>
          <a:p>
            <a:pPr>
              <a:lnSpc>
                <a:spcPct val="120000"/>
              </a:lnSpc>
              <a:spcAft>
                <a:spcPts val="800"/>
              </a:spcAft>
            </a:pPr>
            <a:r>
              <a:rPr lang="fr-FR" b="1" dirty="0" err="1" smtClean="0">
                <a:latin typeface="Calibri" panose="020F0502020204030204" pitchFamily="34" charset="0"/>
                <a:cs typeface="Calibri" panose="020F0502020204030204" pitchFamily="34" charset="0"/>
              </a:rPr>
              <a:t>Ev@langue</a:t>
            </a:r>
            <a:r>
              <a:rPr lang="fr-FR" b="1" dirty="0" smtClean="0">
                <a:latin typeface="Calibri" panose="020F0502020204030204" pitchFamily="34" charset="0"/>
                <a:cs typeface="Calibri" panose="020F0502020204030204" pitchFamily="34" charset="0"/>
              </a:rPr>
              <a:t> : </a:t>
            </a:r>
            <a:r>
              <a:rPr lang="fr-FR" dirty="0" smtClean="0">
                <a:latin typeface="Calibri" panose="020F0502020204030204" pitchFamily="34" charset="0"/>
                <a:cs typeface="Calibri" panose="020F0502020204030204" pitchFamily="34" charset="0"/>
              </a:rPr>
              <a:t>Tous les élèves ont été évalués</a:t>
            </a:r>
            <a:endParaRPr lang="fr-FR" dirty="0">
              <a:latin typeface="Calibri" panose="020F0502020204030204" pitchFamily="34" charset="0"/>
              <a:cs typeface="Calibri" panose="020F0502020204030204" pitchFamily="34" charset="0"/>
            </a:endParaRPr>
          </a:p>
        </p:txBody>
      </p:sp>
      <p:sp>
        <p:nvSpPr>
          <p:cNvPr id="4" name="Rectangle 1"/>
          <p:cNvSpPr>
            <a:spLocks noChangeArrowheads="1"/>
          </p:cNvSpPr>
          <p:nvPr/>
        </p:nvSpPr>
        <p:spPr bwMode="auto">
          <a:xfrm>
            <a:off x="5355774" y="1144731"/>
            <a:ext cx="2279278" cy="307777"/>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1400" b="1" i="0" u="none" strike="noStrike" cap="none" normalizeH="0" baseline="0" dirty="0" smtClean="0">
                <a:ln>
                  <a:noFill/>
                </a:ln>
                <a:solidFill>
                  <a:srgbClr val="333333"/>
                </a:solidFill>
                <a:effectLst/>
                <a:latin typeface="Inter"/>
              </a:rPr>
              <a:t>Taux de réussite au DNB</a:t>
            </a:r>
            <a:endParaRPr kumimoji="0" lang="fr-FR" altLang="fr-FR" sz="1400" b="0" i="0" u="none" strike="noStrike" cap="none" normalizeH="0" baseline="0" dirty="0" smtClean="0">
              <a:ln>
                <a:noFill/>
              </a:ln>
              <a:solidFill>
                <a:schemeClr val="tx1"/>
              </a:solidFill>
              <a:effectLst/>
            </a:endParaRPr>
          </a:p>
        </p:txBody>
      </p:sp>
      <p:graphicFrame>
        <p:nvGraphicFramePr>
          <p:cNvPr id="3" name="Objet 2"/>
          <p:cNvGraphicFramePr>
            <a:graphicFrameLocks noChangeAspect="1"/>
          </p:cNvGraphicFramePr>
          <p:nvPr>
            <p:extLst>
              <p:ext uri="{D42A27DB-BD31-4B8C-83A1-F6EECF244321}">
                <p14:modId xmlns:p14="http://schemas.microsoft.com/office/powerpoint/2010/main" val="721546410"/>
              </p:ext>
            </p:extLst>
          </p:nvPr>
        </p:nvGraphicFramePr>
        <p:xfrm>
          <a:off x="2754509" y="1702495"/>
          <a:ext cx="8124568" cy="1814224"/>
        </p:xfrm>
        <a:graphic>
          <a:graphicData uri="http://schemas.openxmlformats.org/presentationml/2006/ole">
            <mc:AlternateContent xmlns:mc="http://schemas.openxmlformats.org/markup-compatibility/2006">
              <mc:Choice xmlns:v="urn:schemas-microsoft-com:vml" Requires="v">
                <p:oleObj spid="_x0000_s3108" name="Feuille de calcul" r:id="rId3" imgW="4578510" imgH="1022357" progId="Excel.Sheet.12">
                  <p:embed/>
                </p:oleObj>
              </mc:Choice>
              <mc:Fallback>
                <p:oleObj name="Feuille de calcul" r:id="rId3" imgW="4578510" imgH="1022357" progId="Excel.Sheet.12">
                  <p:embed/>
                  <p:pic>
                    <p:nvPicPr>
                      <p:cNvPr id="0" name=""/>
                      <p:cNvPicPr/>
                      <p:nvPr/>
                    </p:nvPicPr>
                    <p:blipFill>
                      <a:blip r:embed="rId4"/>
                      <a:stretch>
                        <a:fillRect/>
                      </a:stretch>
                    </p:blipFill>
                    <p:spPr>
                      <a:xfrm>
                        <a:off x="2754509" y="1702495"/>
                        <a:ext cx="8124568" cy="1814224"/>
                      </a:xfrm>
                      <a:prstGeom prst="rect">
                        <a:avLst/>
                      </a:prstGeom>
                    </p:spPr>
                  </p:pic>
                </p:oleObj>
              </mc:Fallback>
            </mc:AlternateContent>
          </a:graphicData>
        </a:graphic>
      </p:graphicFrame>
    </p:spTree>
    <p:extLst>
      <p:ext uri="{BB962C8B-B14F-4D97-AF65-F5344CB8AC3E}">
        <p14:creationId xmlns:p14="http://schemas.microsoft.com/office/powerpoint/2010/main" val="31288974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10319" y="392416"/>
            <a:ext cx="4693022" cy="1112675"/>
          </a:xfrm>
        </p:spPr>
        <p:txBody>
          <a:bodyPr>
            <a:normAutofit/>
          </a:bodyPr>
          <a:lstStyle/>
          <a:p>
            <a:r>
              <a:rPr lang="fr-FR" b="1" dirty="0">
                <a:solidFill>
                  <a:srgbClr val="002060"/>
                </a:solidFill>
              </a:rPr>
              <a:t>BILAN VIE SCOLAIRE</a:t>
            </a:r>
            <a:endParaRPr lang="fr-FR" dirty="0">
              <a:solidFill>
                <a:srgbClr val="002060"/>
              </a:solidFill>
            </a:endParaRPr>
          </a:p>
        </p:txBody>
      </p:sp>
      <p:sp>
        <p:nvSpPr>
          <p:cNvPr id="3" name="Espace réservé du contenu 2"/>
          <p:cNvSpPr>
            <a:spLocks noGrp="1"/>
          </p:cNvSpPr>
          <p:nvPr>
            <p:ph idx="1"/>
          </p:nvPr>
        </p:nvSpPr>
        <p:spPr>
          <a:xfrm>
            <a:off x="2779686" y="2760287"/>
            <a:ext cx="8534400" cy="2273531"/>
          </a:xfrm>
        </p:spPr>
        <p:txBody>
          <a:bodyPr>
            <a:noAutofit/>
          </a:bodyPr>
          <a:lstStyle/>
          <a:p>
            <a:r>
              <a:rPr lang="fr-FR" sz="2400" dirty="0">
                <a:solidFill>
                  <a:srgbClr val="002060"/>
                </a:solidFill>
              </a:rPr>
              <a:t>Cf Bilan Vie scolaire – Rédigé par </a:t>
            </a:r>
            <a:r>
              <a:rPr lang="fr-FR" sz="2400" dirty="0" smtClean="0">
                <a:solidFill>
                  <a:srgbClr val="002060"/>
                </a:solidFill>
              </a:rPr>
              <a:t>M Asselin (CPE)</a:t>
            </a:r>
          </a:p>
          <a:p>
            <a:endParaRPr lang="fr-FR" sz="2400" dirty="0">
              <a:solidFill>
                <a:srgbClr val="002060"/>
              </a:solidFill>
            </a:endParaRPr>
          </a:p>
          <a:p>
            <a:r>
              <a:rPr lang="fr-FR" sz="2400" dirty="0">
                <a:solidFill>
                  <a:srgbClr val="002060"/>
                </a:solidFill>
              </a:rPr>
              <a:t>La dotation du collège est </a:t>
            </a:r>
            <a:r>
              <a:rPr lang="fr-FR" sz="2400" dirty="0" smtClean="0">
                <a:solidFill>
                  <a:srgbClr val="002060"/>
                </a:solidFill>
              </a:rPr>
              <a:t>d’un </a:t>
            </a:r>
            <a:r>
              <a:rPr lang="fr-FR" sz="2400" dirty="0">
                <a:solidFill>
                  <a:srgbClr val="002060"/>
                </a:solidFill>
              </a:rPr>
              <a:t>poste de CPE </a:t>
            </a:r>
            <a:r>
              <a:rPr lang="fr-FR" sz="2400" dirty="0" smtClean="0">
                <a:solidFill>
                  <a:srgbClr val="002060"/>
                </a:solidFill>
              </a:rPr>
              <a:t>et de 4,5 </a:t>
            </a:r>
            <a:r>
              <a:rPr lang="fr-FR" sz="2400" dirty="0">
                <a:solidFill>
                  <a:srgbClr val="002060"/>
                </a:solidFill>
              </a:rPr>
              <a:t>postes d’AED (assistants d’éducation) </a:t>
            </a:r>
            <a:r>
              <a:rPr lang="fr-FR" sz="2400" dirty="0" smtClean="0">
                <a:solidFill>
                  <a:srgbClr val="002060"/>
                </a:solidFill>
              </a:rPr>
              <a:t>pour </a:t>
            </a:r>
            <a:r>
              <a:rPr lang="fr-FR" sz="2400" dirty="0">
                <a:solidFill>
                  <a:srgbClr val="002060"/>
                </a:solidFill>
              </a:rPr>
              <a:t>une population scolaire </a:t>
            </a:r>
            <a:r>
              <a:rPr lang="fr-FR" sz="2400" dirty="0" smtClean="0">
                <a:solidFill>
                  <a:srgbClr val="002060"/>
                </a:solidFill>
              </a:rPr>
              <a:t>de 750 élèves.</a:t>
            </a:r>
          </a:p>
          <a:p>
            <a:pPr marL="0" indent="0">
              <a:buNone/>
            </a:pPr>
            <a:endParaRPr lang="fr-FR" sz="2400" dirty="0">
              <a:solidFill>
                <a:srgbClr val="002060"/>
              </a:solidFill>
            </a:endParaRPr>
          </a:p>
        </p:txBody>
      </p:sp>
    </p:spTree>
    <p:extLst>
      <p:ext uri="{BB962C8B-B14F-4D97-AF65-F5344CB8AC3E}">
        <p14:creationId xmlns:p14="http://schemas.microsoft.com/office/powerpoint/2010/main" val="4048473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7785711" y="3456432"/>
            <a:ext cx="2255746" cy="369332"/>
          </a:xfrm>
          <a:prstGeom prst="rect">
            <a:avLst/>
          </a:prstGeom>
        </p:spPr>
        <p:txBody>
          <a:bodyPr wrap="none">
            <a:spAutoFit/>
          </a:bodyPr>
          <a:lstStyle/>
          <a:p>
            <a:r>
              <a:rPr lang="fr-FR" b="1" dirty="0" smtClean="0">
                <a:solidFill>
                  <a:schemeClr val="accent1">
                    <a:lumMod val="50000"/>
                  </a:schemeClr>
                </a:solidFill>
                <a:latin typeface="Times New Roman" panose="02020603050405020304" pitchFamily="18" charset="0"/>
                <a:ea typeface="Times New Roman" panose="02020603050405020304" pitchFamily="18" charset="0"/>
              </a:rPr>
              <a:t>Absentéisme 2024-25</a:t>
            </a:r>
            <a:endParaRPr lang="fr-FR" b="1" dirty="0">
              <a:solidFill>
                <a:schemeClr val="accent1">
                  <a:lumMod val="50000"/>
                </a:schemeClr>
              </a:solidFill>
            </a:endParaRPr>
          </a:p>
        </p:txBody>
      </p:sp>
      <p:sp>
        <p:nvSpPr>
          <p:cNvPr id="7" name="Rectangle 6"/>
          <p:cNvSpPr/>
          <p:nvPr/>
        </p:nvSpPr>
        <p:spPr>
          <a:xfrm>
            <a:off x="3758287" y="242116"/>
            <a:ext cx="910377" cy="369332"/>
          </a:xfrm>
          <a:prstGeom prst="rect">
            <a:avLst/>
          </a:prstGeom>
        </p:spPr>
        <p:txBody>
          <a:bodyPr wrap="none">
            <a:spAutoFit/>
          </a:bodyPr>
          <a:lstStyle/>
          <a:p>
            <a:pPr>
              <a:spcBef>
                <a:spcPts val="1200"/>
              </a:spcBef>
              <a:spcAft>
                <a:spcPts val="300"/>
              </a:spcAft>
            </a:pPr>
            <a:r>
              <a:rPr lang="fr-FR" b="1" kern="1600" dirty="0">
                <a:solidFill>
                  <a:schemeClr val="accent1">
                    <a:lumMod val="50000"/>
                  </a:schemeClr>
                </a:solidFill>
                <a:latin typeface="Calibri" panose="020F0502020204030204" pitchFamily="34" charset="0"/>
                <a:ea typeface="MS Gothic" panose="020B0609070205080204" pitchFamily="49" charset="-128"/>
                <a:cs typeface="Times New Roman" panose="02020603050405020304" pitchFamily="18" charset="0"/>
              </a:rPr>
              <a:t>Retards</a:t>
            </a:r>
          </a:p>
        </p:txBody>
      </p:sp>
      <p:graphicFrame>
        <p:nvGraphicFramePr>
          <p:cNvPr id="2" name="Tableau 1"/>
          <p:cNvGraphicFramePr>
            <a:graphicFrameLocks noGrp="1"/>
          </p:cNvGraphicFramePr>
          <p:nvPr>
            <p:extLst>
              <p:ext uri="{D42A27DB-BD31-4B8C-83A1-F6EECF244321}">
                <p14:modId xmlns:p14="http://schemas.microsoft.com/office/powerpoint/2010/main" val="2467663279"/>
              </p:ext>
            </p:extLst>
          </p:nvPr>
        </p:nvGraphicFramePr>
        <p:xfrm>
          <a:off x="2054759" y="734637"/>
          <a:ext cx="3594100" cy="2520950"/>
        </p:xfrm>
        <a:graphic>
          <a:graphicData uri="http://schemas.openxmlformats.org/drawingml/2006/table">
            <a:tbl>
              <a:tblPr firstRow="1" firstCol="1" bandRow="1"/>
              <a:tblGrid>
                <a:gridCol w="2095500">
                  <a:extLst>
                    <a:ext uri="{9D8B030D-6E8A-4147-A177-3AD203B41FA5}">
                      <a16:colId xmlns:a16="http://schemas.microsoft.com/office/drawing/2014/main" val="300353402"/>
                    </a:ext>
                  </a:extLst>
                </a:gridCol>
                <a:gridCol w="1498600">
                  <a:extLst>
                    <a:ext uri="{9D8B030D-6E8A-4147-A177-3AD203B41FA5}">
                      <a16:colId xmlns:a16="http://schemas.microsoft.com/office/drawing/2014/main" val="1980622706"/>
                    </a:ext>
                  </a:extLst>
                </a:gridCol>
              </a:tblGrid>
              <a:tr h="368300">
                <a:tc>
                  <a:txBody>
                    <a:bodyPr/>
                    <a:lstStyle/>
                    <a:p>
                      <a:pPr algn="ctr" rtl="0" fontAlgn="ctr"/>
                      <a:r>
                        <a:rPr lang="fr-FR" sz="1200" b="1" i="0" u="none" strike="noStrike">
                          <a:solidFill>
                            <a:srgbClr val="FFFFFF"/>
                          </a:solidFill>
                          <a:effectLst/>
                          <a:latin typeface="Century Gothic" panose="020B0502020202020204" pitchFamily="34" charset="0"/>
                        </a:rPr>
                        <a:t>Retard</a:t>
                      </a:r>
                    </a:p>
                  </a:txBody>
                  <a:tcPr marL="6350" marR="6350" marT="6350" marB="0" anchor="ctr">
                    <a:lnL w="6350" cap="flat" cmpd="sng" algn="ctr">
                      <a:solidFill>
                        <a:srgbClr val="323232"/>
                      </a:solidFill>
                      <a:prstDash val="solid"/>
                      <a:round/>
                      <a:headEnd type="none" w="med" len="med"/>
                      <a:tailEnd type="none" w="med" len="med"/>
                    </a:lnL>
                    <a:lnR>
                      <a:noFill/>
                    </a:lnR>
                    <a:lnT w="6350" cap="flat" cmpd="sng" algn="ctr">
                      <a:solidFill>
                        <a:srgbClr val="323232"/>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53535"/>
                    </a:solidFill>
                  </a:tcPr>
                </a:tc>
                <a:tc>
                  <a:txBody>
                    <a:bodyPr/>
                    <a:lstStyle/>
                    <a:p>
                      <a:pPr algn="ctr" rtl="0" fontAlgn="ctr"/>
                      <a:r>
                        <a:rPr lang="fr-FR" sz="1200" b="1" i="0" u="none" strike="noStrike" dirty="0">
                          <a:solidFill>
                            <a:srgbClr val="FFFFFF"/>
                          </a:solidFill>
                          <a:effectLst/>
                          <a:latin typeface="Century Gothic" panose="020B0502020202020204" pitchFamily="34" charset="0"/>
                        </a:rPr>
                        <a:t>2024-25</a:t>
                      </a:r>
                    </a:p>
                  </a:txBody>
                  <a:tcPr marL="6350" marR="6350" marT="6350" marB="0" anchor="ctr">
                    <a:lnL>
                      <a:noFill/>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53535"/>
                    </a:solidFill>
                  </a:tcPr>
                </a:tc>
                <a:extLst>
                  <a:ext uri="{0D108BD9-81ED-4DB2-BD59-A6C34878D82A}">
                    <a16:rowId xmlns:a16="http://schemas.microsoft.com/office/drawing/2014/main" val="2580264933"/>
                  </a:ext>
                </a:extLst>
              </a:tr>
              <a:tr h="323850">
                <a:tc>
                  <a:txBody>
                    <a:bodyPr/>
                    <a:lstStyle/>
                    <a:p>
                      <a:pPr algn="ctr" rtl="0" fontAlgn="ctr"/>
                      <a:r>
                        <a:rPr lang="fr-FR" sz="1800" b="1" i="0" u="none" strike="noStrike">
                          <a:solidFill>
                            <a:srgbClr val="000000"/>
                          </a:solidFill>
                          <a:effectLst/>
                          <a:latin typeface="Century Gothic" panose="020B0502020202020204" pitchFamily="34" charset="0"/>
                        </a:rPr>
                        <a:t>6</a:t>
                      </a:r>
                      <a:r>
                        <a:rPr lang="fr-FR" sz="1800" b="1" i="0" u="none" strike="noStrike" baseline="30000">
                          <a:solidFill>
                            <a:srgbClr val="000000"/>
                          </a:solidFill>
                          <a:effectLst/>
                          <a:latin typeface="Century Gothic" panose="020B0502020202020204" pitchFamily="34" charset="0"/>
                        </a:rPr>
                        <a:t>e</a:t>
                      </a:r>
                      <a:r>
                        <a:rPr lang="fr-FR" sz="1800" b="1" i="0" u="none" strike="noStrike">
                          <a:solidFill>
                            <a:srgbClr val="000000"/>
                          </a:solidFill>
                          <a:effectLst/>
                          <a:latin typeface="Century Gothic" panose="020B0502020202020204" pitchFamily="34" charset="0"/>
                        </a:rPr>
                        <a:t> </a:t>
                      </a:r>
                    </a:p>
                  </a:txBody>
                  <a:tcPr marL="6350" marR="6350" marT="6350"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ctr" rtl="0" fontAlgn="ctr"/>
                      <a:r>
                        <a:rPr lang="fr-FR" sz="1800" b="0" i="0" u="none" strike="noStrike">
                          <a:solidFill>
                            <a:srgbClr val="000000"/>
                          </a:solidFill>
                          <a:effectLst/>
                          <a:latin typeface="Calibri" panose="020F0502020204030204" pitchFamily="34" charset="0"/>
                        </a:rPr>
                        <a:t>253</a:t>
                      </a:r>
                    </a:p>
                  </a:txBody>
                  <a:tcPr marL="6350" marR="6350" marT="6350"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571567252"/>
                  </a:ext>
                </a:extLst>
              </a:tr>
              <a:tr h="323850">
                <a:tc>
                  <a:txBody>
                    <a:bodyPr/>
                    <a:lstStyle/>
                    <a:p>
                      <a:pPr algn="ctr" rtl="0" fontAlgn="ctr"/>
                      <a:r>
                        <a:rPr lang="fr-FR" sz="1800" b="1" i="0" u="none" strike="noStrike">
                          <a:solidFill>
                            <a:srgbClr val="000000"/>
                          </a:solidFill>
                          <a:effectLst/>
                          <a:latin typeface="Century Gothic" panose="020B0502020202020204" pitchFamily="34" charset="0"/>
                        </a:rPr>
                        <a:t>5</a:t>
                      </a:r>
                      <a:r>
                        <a:rPr lang="fr-FR" sz="1800" b="1" i="0" u="none" strike="noStrike" baseline="30000">
                          <a:solidFill>
                            <a:srgbClr val="000000"/>
                          </a:solidFill>
                          <a:effectLst/>
                          <a:latin typeface="Century Gothic" panose="020B0502020202020204" pitchFamily="34" charset="0"/>
                        </a:rPr>
                        <a:t>e</a:t>
                      </a:r>
                      <a:endParaRPr lang="fr-FR" sz="1800" b="1" i="0" u="none" strike="noStrike">
                        <a:solidFill>
                          <a:srgbClr val="000000"/>
                        </a:solidFill>
                        <a:effectLst/>
                        <a:latin typeface="Century Gothic" panose="020B0502020202020204" pitchFamily="34" charset="0"/>
                      </a:endParaRPr>
                    </a:p>
                  </a:txBody>
                  <a:tcPr marL="6350" marR="6350" marT="6350"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ctr" rtl="0" fontAlgn="ctr"/>
                      <a:r>
                        <a:rPr lang="fr-FR" sz="1800" b="0" i="0" u="none" strike="noStrike">
                          <a:solidFill>
                            <a:srgbClr val="000000"/>
                          </a:solidFill>
                          <a:effectLst/>
                          <a:latin typeface="Calibri" panose="020F0502020204030204" pitchFamily="34" charset="0"/>
                        </a:rPr>
                        <a:t>349</a:t>
                      </a:r>
                    </a:p>
                  </a:txBody>
                  <a:tcPr marL="6350" marR="6350" marT="6350"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916922660"/>
                  </a:ext>
                </a:extLst>
              </a:tr>
              <a:tr h="323850">
                <a:tc>
                  <a:txBody>
                    <a:bodyPr/>
                    <a:lstStyle/>
                    <a:p>
                      <a:pPr algn="ctr" rtl="0" fontAlgn="ctr"/>
                      <a:r>
                        <a:rPr lang="fr-FR" sz="1800" b="1" i="0" u="none" strike="noStrike">
                          <a:solidFill>
                            <a:srgbClr val="000000"/>
                          </a:solidFill>
                          <a:effectLst/>
                          <a:latin typeface="Century Gothic" panose="020B0502020202020204" pitchFamily="34" charset="0"/>
                        </a:rPr>
                        <a:t>4</a:t>
                      </a:r>
                      <a:r>
                        <a:rPr lang="fr-FR" sz="1800" b="1" i="0" u="none" strike="noStrike" baseline="30000">
                          <a:solidFill>
                            <a:srgbClr val="000000"/>
                          </a:solidFill>
                          <a:effectLst/>
                          <a:latin typeface="Century Gothic" panose="020B0502020202020204" pitchFamily="34" charset="0"/>
                        </a:rPr>
                        <a:t>e</a:t>
                      </a:r>
                      <a:endParaRPr lang="fr-FR" sz="1800" b="1" i="0" u="none" strike="noStrike">
                        <a:solidFill>
                          <a:srgbClr val="000000"/>
                        </a:solidFill>
                        <a:effectLst/>
                        <a:latin typeface="Century Gothic" panose="020B0502020202020204" pitchFamily="34" charset="0"/>
                      </a:endParaRPr>
                    </a:p>
                  </a:txBody>
                  <a:tcPr marL="6350" marR="6350" marT="6350"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ctr" rtl="0" fontAlgn="ctr"/>
                      <a:r>
                        <a:rPr lang="fr-FR" sz="1800" b="0" i="0" u="none" strike="noStrike">
                          <a:solidFill>
                            <a:srgbClr val="000000"/>
                          </a:solidFill>
                          <a:effectLst/>
                          <a:latin typeface="Calibri" panose="020F0502020204030204" pitchFamily="34" charset="0"/>
                        </a:rPr>
                        <a:t>882</a:t>
                      </a:r>
                    </a:p>
                  </a:txBody>
                  <a:tcPr marL="6350" marR="6350" marT="6350"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395110678"/>
                  </a:ext>
                </a:extLst>
              </a:tr>
              <a:tr h="323850">
                <a:tc>
                  <a:txBody>
                    <a:bodyPr/>
                    <a:lstStyle/>
                    <a:p>
                      <a:pPr algn="ctr" rtl="0" fontAlgn="ctr"/>
                      <a:r>
                        <a:rPr lang="fr-FR" sz="1800" b="1" i="0" u="none" strike="noStrike">
                          <a:solidFill>
                            <a:srgbClr val="000000"/>
                          </a:solidFill>
                          <a:effectLst/>
                          <a:latin typeface="Century Gothic" panose="020B0502020202020204" pitchFamily="34" charset="0"/>
                        </a:rPr>
                        <a:t>3</a:t>
                      </a:r>
                      <a:r>
                        <a:rPr lang="fr-FR" sz="1800" b="1" i="0" u="none" strike="noStrike" baseline="30000">
                          <a:solidFill>
                            <a:srgbClr val="000000"/>
                          </a:solidFill>
                          <a:effectLst/>
                          <a:latin typeface="Century Gothic" panose="020B0502020202020204" pitchFamily="34" charset="0"/>
                        </a:rPr>
                        <a:t>e</a:t>
                      </a:r>
                      <a:endParaRPr lang="fr-FR" sz="1800" b="1" i="0" u="none" strike="noStrike">
                        <a:solidFill>
                          <a:srgbClr val="000000"/>
                        </a:solidFill>
                        <a:effectLst/>
                        <a:latin typeface="Century Gothic" panose="020B0502020202020204" pitchFamily="34" charset="0"/>
                      </a:endParaRPr>
                    </a:p>
                  </a:txBody>
                  <a:tcPr marL="6350" marR="6350" marT="6350"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ctr" rtl="0" fontAlgn="ctr"/>
                      <a:r>
                        <a:rPr lang="fr-FR" sz="1800" b="0" i="0" u="none" strike="noStrike">
                          <a:solidFill>
                            <a:srgbClr val="000000"/>
                          </a:solidFill>
                          <a:effectLst/>
                          <a:latin typeface="Calibri" panose="020F0502020204030204" pitchFamily="34" charset="0"/>
                        </a:rPr>
                        <a:t>703</a:t>
                      </a:r>
                    </a:p>
                  </a:txBody>
                  <a:tcPr marL="6350" marR="6350" marT="6350"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2900939367"/>
                  </a:ext>
                </a:extLst>
              </a:tr>
              <a:tr h="857250">
                <a:tc>
                  <a:txBody>
                    <a:bodyPr/>
                    <a:lstStyle/>
                    <a:p>
                      <a:pPr algn="ctr" rtl="0" fontAlgn="ctr"/>
                      <a:r>
                        <a:rPr lang="fr-FR" sz="1800" b="1" i="0" u="none" strike="noStrike">
                          <a:solidFill>
                            <a:srgbClr val="000000"/>
                          </a:solidFill>
                          <a:effectLst/>
                          <a:latin typeface="Century Gothic" panose="020B0502020202020204" pitchFamily="34" charset="0"/>
                        </a:rPr>
                        <a:t>Total général</a:t>
                      </a:r>
                    </a:p>
                  </a:txBody>
                  <a:tcPr marL="6350" marR="6350" marT="6350"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ctr" rtl="0" fontAlgn="ctr"/>
                      <a:r>
                        <a:rPr lang="fr-FR" sz="1800" b="0" i="0" u="none" strike="noStrike" dirty="0">
                          <a:solidFill>
                            <a:srgbClr val="000000"/>
                          </a:solidFill>
                          <a:effectLst/>
                          <a:latin typeface="Calibri" panose="020F0502020204030204" pitchFamily="34" charset="0"/>
                        </a:rPr>
                        <a:t>2187</a:t>
                      </a:r>
                    </a:p>
                  </a:txBody>
                  <a:tcPr marL="6350" marR="6350" marT="6350"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3390891982"/>
                  </a:ext>
                </a:extLst>
              </a:tr>
            </a:tbl>
          </a:graphicData>
        </a:graphic>
      </p:graphicFrame>
      <p:graphicFrame>
        <p:nvGraphicFramePr>
          <p:cNvPr id="5" name="Tableau 4"/>
          <p:cNvGraphicFramePr>
            <a:graphicFrameLocks noGrp="1"/>
          </p:cNvGraphicFramePr>
          <p:nvPr>
            <p:extLst>
              <p:ext uri="{D42A27DB-BD31-4B8C-83A1-F6EECF244321}">
                <p14:modId xmlns:p14="http://schemas.microsoft.com/office/powerpoint/2010/main" val="2989874252"/>
              </p:ext>
            </p:extLst>
          </p:nvPr>
        </p:nvGraphicFramePr>
        <p:xfrm>
          <a:off x="5648859" y="3948953"/>
          <a:ext cx="5702300" cy="2514600"/>
        </p:xfrm>
        <a:graphic>
          <a:graphicData uri="http://schemas.openxmlformats.org/drawingml/2006/table">
            <a:tbl>
              <a:tblPr>
                <a:tableStyleId>{5C22544A-7EE6-4342-B048-85BDC9FD1C3A}</a:tableStyleId>
              </a:tblPr>
              <a:tblGrid>
                <a:gridCol w="914400">
                  <a:extLst>
                    <a:ext uri="{9D8B030D-6E8A-4147-A177-3AD203B41FA5}">
                      <a16:colId xmlns:a16="http://schemas.microsoft.com/office/drawing/2014/main" val="3373005544"/>
                    </a:ext>
                  </a:extLst>
                </a:gridCol>
                <a:gridCol w="812800">
                  <a:extLst>
                    <a:ext uri="{9D8B030D-6E8A-4147-A177-3AD203B41FA5}">
                      <a16:colId xmlns:a16="http://schemas.microsoft.com/office/drawing/2014/main" val="1057027811"/>
                    </a:ext>
                  </a:extLst>
                </a:gridCol>
                <a:gridCol w="850900">
                  <a:extLst>
                    <a:ext uri="{9D8B030D-6E8A-4147-A177-3AD203B41FA5}">
                      <a16:colId xmlns:a16="http://schemas.microsoft.com/office/drawing/2014/main" val="2251556041"/>
                    </a:ext>
                  </a:extLst>
                </a:gridCol>
                <a:gridCol w="1574800">
                  <a:extLst>
                    <a:ext uri="{9D8B030D-6E8A-4147-A177-3AD203B41FA5}">
                      <a16:colId xmlns:a16="http://schemas.microsoft.com/office/drawing/2014/main" val="2193403978"/>
                    </a:ext>
                  </a:extLst>
                </a:gridCol>
                <a:gridCol w="1549400">
                  <a:extLst>
                    <a:ext uri="{9D8B030D-6E8A-4147-A177-3AD203B41FA5}">
                      <a16:colId xmlns:a16="http://schemas.microsoft.com/office/drawing/2014/main" val="1521912470"/>
                    </a:ext>
                  </a:extLst>
                </a:gridCol>
              </a:tblGrid>
              <a:tr h="685800">
                <a:tc>
                  <a:txBody>
                    <a:bodyPr/>
                    <a:lstStyle/>
                    <a:p>
                      <a:pPr algn="ctr" rtl="0" fontAlgn="ctr"/>
                      <a:r>
                        <a:rPr lang="fr-FR" sz="1400" u="none" strike="noStrike">
                          <a:effectLst/>
                        </a:rPr>
                        <a:t>Niveau</a:t>
                      </a:r>
                      <a:endParaRPr lang="fr-FR" sz="1400" b="1"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Elèves</a:t>
                      </a:r>
                      <a:endParaRPr lang="fr-FR" sz="1400" b="1"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Nb Abs</a:t>
                      </a:r>
                      <a:endParaRPr lang="fr-FR" sz="1400" b="1"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Total ½ journées</a:t>
                      </a:r>
                      <a:endParaRPr lang="fr-FR" sz="1400" b="1"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Taux d'absence</a:t>
                      </a:r>
                      <a:endParaRPr lang="fr-FR" sz="1400" b="1" i="0" u="none" strike="noStrike">
                        <a:solidFill>
                          <a:srgbClr val="FFFFFF"/>
                        </a:solidFill>
                        <a:effectLst/>
                        <a:latin typeface="Century Gothic" panose="020B0502020202020204" pitchFamily="34" charset="0"/>
                      </a:endParaRPr>
                    </a:p>
                  </a:txBody>
                  <a:tcPr marL="6350" marR="6350" marT="6350" marB="0" anchor="ctr"/>
                </a:tc>
                <a:extLst>
                  <a:ext uri="{0D108BD9-81ED-4DB2-BD59-A6C34878D82A}">
                    <a16:rowId xmlns:a16="http://schemas.microsoft.com/office/drawing/2014/main" val="441968213"/>
                  </a:ext>
                </a:extLst>
              </a:tr>
              <a:tr h="457200">
                <a:tc>
                  <a:txBody>
                    <a:bodyPr/>
                    <a:lstStyle/>
                    <a:p>
                      <a:pPr algn="ctr" rtl="0" fontAlgn="ctr"/>
                      <a:r>
                        <a:rPr lang="fr-FR" sz="1400" u="none" strike="noStrike">
                          <a:effectLst/>
                        </a:rPr>
                        <a:t>3</a:t>
                      </a:r>
                      <a:r>
                        <a:rPr lang="fr-FR" sz="1400" u="none" strike="noStrike" baseline="30000">
                          <a:effectLst/>
                        </a:rPr>
                        <a:t>e</a:t>
                      </a:r>
                      <a:r>
                        <a:rPr lang="fr-FR" sz="1400" u="none" strike="noStrike">
                          <a:effectLst/>
                        </a:rPr>
                        <a:t> </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210 élèves</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2694</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4694</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7,06%</a:t>
                      </a:r>
                      <a:endParaRPr lang="fr-FR" sz="1400" b="0" i="0" u="none" strike="noStrike">
                        <a:solidFill>
                          <a:srgbClr val="FFFFFF"/>
                        </a:solidFill>
                        <a:effectLst/>
                        <a:latin typeface="Century Gothic" panose="020B0502020202020204" pitchFamily="34" charset="0"/>
                      </a:endParaRPr>
                    </a:p>
                  </a:txBody>
                  <a:tcPr marL="6350" marR="6350" marT="6350" marB="0" anchor="ctr"/>
                </a:tc>
                <a:extLst>
                  <a:ext uri="{0D108BD9-81ED-4DB2-BD59-A6C34878D82A}">
                    <a16:rowId xmlns:a16="http://schemas.microsoft.com/office/drawing/2014/main" val="1383735368"/>
                  </a:ext>
                </a:extLst>
              </a:tr>
              <a:tr h="457200">
                <a:tc>
                  <a:txBody>
                    <a:bodyPr/>
                    <a:lstStyle/>
                    <a:p>
                      <a:pPr algn="ctr" rtl="0" fontAlgn="ctr"/>
                      <a:r>
                        <a:rPr lang="fr-FR" sz="1400" u="none" strike="noStrike">
                          <a:effectLst/>
                        </a:rPr>
                        <a:t>4</a:t>
                      </a:r>
                      <a:r>
                        <a:rPr lang="fr-FR" sz="1400" u="none" strike="noStrike" baseline="30000">
                          <a:effectLst/>
                        </a:rPr>
                        <a:t>e</a:t>
                      </a:r>
                      <a:r>
                        <a:rPr lang="fr-FR" sz="1400" u="none" strike="noStrike">
                          <a:effectLst/>
                        </a:rPr>
                        <a:t> </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198 élèves</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3 073</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4536</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6,92%</a:t>
                      </a:r>
                      <a:endParaRPr lang="fr-FR" sz="1400" b="0" i="0" u="none" strike="noStrike">
                        <a:solidFill>
                          <a:srgbClr val="FFFFFF"/>
                        </a:solidFill>
                        <a:effectLst/>
                        <a:latin typeface="Century Gothic" panose="020B0502020202020204" pitchFamily="34" charset="0"/>
                      </a:endParaRPr>
                    </a:p>
                  </a:txBody>
                  <a:tcPr marL="6350" marR="6350" marT="6350" marB="0" anchor="ctr"/>
                </a:tc>
                <a:extLst>
                  <a:ext uri="{0D108BD9-81ED-4DB2-BD59-A6C34878D82A}">
                    <a16:rowId xmlns:a16="http://schemas.microsoft.com/office/drawing/2014/main" val="1921901868"/>
                  </a:ext>
                </a:extLst>
              </a:tr>
              <a:tr h="457200">
                <a:tc>
                  <a:txBody>
                    <a:bodyPr/>
                    <a:lstStyle/>
                    <a:p>
                      <a:pPr algn="ctr" rtl="0" fontAlgn="ctr"/>
                      <a:r>
                        <a:rPr lang="fr-FR" sz="1400" u="none" strike="noStrike">
                          <a:effectLst/>
                        </a:rPr>
                        <a:t>5</a:t>
                      </a:r>
                      <a:r>
                        <a:rPr lang="fr-FR" sz="1400" u="none" strike="noStrike" baseline="30000">
                          <a:effectLst/>
                        </a:rPr>
                        <a:t>e</a:t>
                      </a:r>
                      <a:r>
                        <a:rPr lang="fr-FR" sz="1400" u="none" strike="noStrike">
                          <a:effectLst/>
                        </a:rPr>
                        <a:t> </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180 élèves</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1548</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2368</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4,17%</a:t>
                      </a:r>
                      <a:endParaRPr lang="fr-FR" sz="1400" b="0" i="0" u="none" strike="noStrike">
                        <a:solidFill>
                          <a:srgbClr val="FFFFFF"/>
                        </a:solidFill>
                        <a:effectLst/>
                        <a:latin typeface="Century Gothic" panose="020B0502020202020204" pitchFamily="34" charset="0"/>
                      </a:endParaRPr>
                    </a:p>
                  </a:txBody>
                  <a:tcPr marL="6350" marR="6350" marT="6350" marB="0" anchor="ctr"/>
                </a:tc>
                <a:extLst>
                  <a:ext uri="{0D108BD9-81ED-4DB2-BD59-A6C34878D82A}">
                    <a16:rowId xmlns:a16="http://schemas.microsoft.com/office/drawing/2014/main" val="182162769"/>
                  </a:ext>
                </a:extLst>
              </a:tr>
              <a:tr h="457200">
                <a:tc>
                  <a:txBody>
                    <a:bodyPr/>
                    <a:lstStyle/>
                    <a:p>
                      <a:pPr algn="ctr" rtl="0" fontAlgn="ctr"/>
                      <a:r>
                        <a:rPr lang="fr-FR" sz="1400" u="none" strike="noStrike">
                          <a:effectLst/>
                        </a:rPr>
                        <a:t>6</a:t>
                      </a:r>
                      <a:r>
                        <a:rPr lang="fr-FR" sz="1400" u="none" strike="noStrike" baseline="30000">
                          <a:effectLst/>
                        </a:rPr>
                        <a:t>e</a:t>
                      </a:r>
                      <a:r>
                        <a:rPr lang="fr-FR" sz="1400" u="none" strike="noStrike">
                          <a:effectLst/>
                        </a:rPr>
                        <a:t> </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178 élèves</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1488</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a:effectLst/>
                        </a:rPr>
                        <a:t>2064</a:t>
                      </a:r>
                      <a:endParaRPr lang="fr-FR" sz="1400" b="0" i="0" u="none" strike="noStrike">
                        <a:solidFill>
                          <a:srgbClr val="FFFFFF"/>
                        </a:solidFill>
                        <a:effectLst/>
                        <a:latin typeface="Century Gothic" panose="020B0502020202020204" pitchFamily="34" charset="0"/>
                      </a:endParaRPr>
                    </a:p>
                  </a:txBody>
                  <a:tcPr marL="6350" marR="6350" marT="6350" marB="0" anchor="ctr"/>
                </a:tc>
                <a:tc>
                  <a:txBody>
                    <a:bodyPr/>
                    <a:lstStyle/>
                    <a:p>
                      <a:pPr algn="ctr" rtl="0" fontAlgn="ctr"/>
                      <a:r>
                        <a:rPr lang="fr-FR" sz="1400" u="none" strike="noStrike" dirty="0">
                          <a:effectLst/>
                        </a:rPr>
                        <a:t>4,06%</a:t>
                      </a:r>
                      <a:endParaRPr lang="fr-FR" sz="1400" b="0" i="0" u="none" strike="noStrike" dirty="0">
                        <a:solidFill>
                          <a:srgbClr val="FFFFFF"/>
                        </a:solidFill>
                        <a:effectLst/>
                        <a:latin typeface="Century Gothic" panose="020B0502020202020204" pitchFamily="34" charset="0"/>
                      </a:endParaRPr>
                    </a:p>
                  </a:txBody>
                  <a:tcPr marL="6350" marR="6350" marT="6350" marB="0" anchor="ctr"/>
                </a:tc>
                <a:extLst>
                  <a:ext uri="{0D108BD9-81ED-4DB2-BD59-A6C34878D82A}">
                    <a16:rowId xmlns:a16="http://schemas.microsoft.com/office/drawing/2014/main" val="2605077880"/>
                  </a:ext>
                </a:extLst>
              </a:tr>
            </a:tbl>
          </a:graphicData>
        </a:graphic>
      </p:graphicFrame>
    </p:spTree>
    <p:extLst>
      <p:ext uri="{BB962C8B-B14F-4D97-AF65-F5344CB8AC3E}">
        <p14:creationId xmlns:p14="http://schemas.microsoft.com/office/powerpoint/2010/main" val="22282998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1497106" y="107576"/>
            <a:ext cx="10547113" cy="6453241"/>
          </a:xfrm>
          <a:prstGeom prst="rect">
            <a:avLst/>
          </a:prstGeom>
          <a:noFill/>
        </p:spPr>
        <p:txBody>
          <a:bodyPr wrap="square" rtlCol="0">
            <a:spAutoFit/>
          </a:bodyPr>
          <a:lstStyle/>
          <a:p>
            <a:pPr>
              <a:lnSpc>
                <a:spcPct val="107000"/>
              </a:lnSpc>
              <a:spcAft>
                <a:spcPts val="800"/>
              </a:spcAft>
            </a:pPr>
            <a:r>
              <a:rPr lang="fr-FR" sz="2400" b="1"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Absentéisme &amp; ponctualité </a:t>
            </a:r>
            <a:r>
              <a:rPr lang="fr-FR" sz="2400" b="1" dirty="0" smtClean="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a:t>
            </a:r>
          </a:p>
          <a:p>
            <a:pPr>
              <a:lnSpc>
                <a:spcPct val="107000"/>
              </a:lnSpc>
              <a:spcAft>
                <a:spcPts val="800"/>
              </a:spcAft>
            </a:pPr>
            <a:r>
              <a:rPr lang="fr-FR" sz="2000" b="1" dirty="0" smtClean="0">
                <a:latin typeface="Calibri" panose="020F0502020204030204" pitchFamily="34" charset="0"/>
                <a:ea typeface="Calibri" panose="020F0502020204030204" pitchFamily="34" charset="0"/>
                <a:cs typeface="Times New Roman" panose="02020603050405020304" pitchFamily="18" charset="0"/>
              </a:rPr>
              <a:t>Taux </a:t>
            </a:r>
            <a:r>
              <a:rPr lang="fr-FR" sz="2000" b="1" dirty="0">
                <a:latin typeface="Calibri" panose="020F0502020204030204" pitchFamily="34" charset="0"/>
                <a:ea typeface="Calibri" panose="020F0502020204030204" pitchFamily="34" charset="0"/>
                <a:cs typeface="Times New Roman" panose="02020603050405020304" pitchFamily="18" charset="0"/>
              </a:rPr>
              <a:t>d’absences</a:t>
            </a:r>
            <a:r>
              <a:rPr lang="fr-FR" sz="2000" dirty="0">
                <a:latin typeface="Calibri" panose="020F0502020204030204" pitchFamily="34" charset="0"/>
                <a:ea typeface="Calibri" panose="020F0502020204030204" pitchFamily="34" charset="0"/>
                <a:cs typeface="Times New Roman" panose="02020603050405020304" pitchFamily="18" charset="0"/>
              </a:rPr>
              <a:t> : 5,70% en 2025, 6,07% en 2024</a:t>
            </a:r>
          </a:p>
          <a:p>
            <a:pPr>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Total ½ journées d'absence</a:t>
            </a:r>
            <a:r>
              <a:rPr lang="fr-FR" sz="2000" dirty="0">
                <a:latin typeface="Calibri" panose="020F0502020204030204" pitchFamily="34" charset="0"/>
                <a:ea typeface="Calibri" panose="020F0502020204030204" pitchFamily="34" charset="0"/>
                <a:cs typeface="Times New Roman" panose="02020603050405020304" pitchFamily="18" charset="0"/>
              </a:rPr>
              <a:t> : 13662 en 2025, 17582 en 2024</a:t>
            </a:r>
          </a:p>
          <a:p>
            <a:pPr>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Absences non justifiés </a:t>
            </a:r>
            <a:r>
              <a:rPr lang="fr-FR" sz="2000" dirty="0">
                <a:latin typeface="Calibri" panose="020F0502020204030204" pitchFamily="34" charset="0"/>
                <a:ea typeface="Calibri" panose="020F0502020204030204" pitchFamily="34" charset="0"/>
                <a:cs typeface="Times New Roman" panose="02020603050405020304" pitchFamily="18" charset="0"/>
              </a:rPr>
              <a:t>: 27% en 2025, 30% 2024</a:t>
            </a:r>
          </a:p>
          <a:p>
            <a:pPr>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Retards :</a:t>
            </a:r>
            <a:r>
              <a:rPr lang="fr-FR" sz="2000" dirty="0">
                <a:latin typeface="Calibri" panose="020F0502020204030204" pitchFamily="34" charset="0"/>
                <a:ea typeface="Calibri" panose="020F0502020204030204" pitchFamily="34" charset="0"/>
                <a:cs typeface="Times New Roman" panose="02020603050405020304" pitchFamily="18" charset="0"/>
              </a:rPr>
              <a:t> 2187 en 2025, 2513 en 2024</a:t>
            </a:r>
          </a:p>
          <a:p>
            <a:pPr>
              <a:lnSpc>
                <a:spcPct val="107000"/>
              </a:lnSpc>
              <a:spcAft>
                <a:spcPts val="800"/>
              </a:spcAft>
            </a:pPr>
            <a:endParaRPr lang="fr-FR" sz="2000" b="1"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b="1" dirty="0" smtClean="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Analyse</a:t>
            </a:r>
            <a:r>
              <a:rPr lang="fr-FR" sz="2000" b="1"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rPr>
              <a:t> :</a:t>
            </a:r>
            <a:endParaRPr lang="fr-FR"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Taux d'absence :</a:t>
            </a:r>
            <a:r>
              <a:rPr lang="fr-FR" sz="2000" dirty="0">
                <a:latin typeface="Calibri" panose="020F0502020204030204" pitchFamily="34" charset="0"/>
                <a:ea typeface="Calibri" panose="020F0502020204030204" pitchFamily="34" charset="0"/>
                <a:cs typeface="Times New Roman" panose="02020603050405020304" pitchFamily="18" charset="0"/>
              </a:rPr>
              <a:t> La diminution du taux d'absence de 6,32 % (2024) à 5,70 % (2025) est une </a:t>
            </a:r>
            <a:r>
              <a:rPr lang="fr-FR" sz="2000" b="1" dirty="0">
                <a:latin typeface="Calibri" panose="020F0502020204030204" pitchFamily="34" charset="0"/>
                <a:ea typeface="Calibri" panose="020F0502020204030204" pitchFamily="34" charset="0"/>
                <a:cs typeface="Times New Roman" panose="02020603050405020304" pitchFamily="18" charset="0"/>
              </a:rPr>
              <a:t>amélioration significative. </a:t>
            </a:r>
            <a:r>
              <a:rPr lang="fr-FR" sz="2000" dirty="0">
                <a:latin typeface="Calibri" panose="020F0502020204030204" pitchFamily="34" charset="0"/>
                <a:ea typeface="Calibri" panose="020F0502020204030204" pitchFamily="34" charset="0"/>
                <a:cs typeface="Times New Roman" panose="02020603050405020304" pitchFamily="18" charset="0"/>
              </a:rPr>
              <a:t>C'est un indicateur clé de l'amélioration de l'assiduité.</a:t>
            </a:r>
          </a:p>
          <a:p>
            <a:pPr>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Nombre de demi-journées d’absence :</a:t>
            </a:r>
            <a:r>
              <a:rPr lang="fr-FR" sz="2000" dirty="0">
                <a:latin typeface="Calibri" panose="020F0502020204030204" pitchFamily="34" charset="0"/>
                <a:ea typeface="Calibri" panose="020F0502020204030204" pitchFamily="34" charset="0"/>
                <a:cs typeface="Times New Roman" panose="02020603050405020304" pitchFamily="18" charset="0"/>
              </a:rPr>
              <a:t> Le nombre diminue très fortement (-22,3%). La baisse du </a:t>
            </a:r>
            <a:r>
              <a:rPr lang="fr-FR" sz="2000" i="1" dirty="0">
                <a:latin typeface="Calibri" panose="020F0502020204030204" pitchFamily="34" charset="0"/>
                <a:ea typeface="Calibri" panose="020F0502020204030204" pitchFamily="34" charset="0"/>
                <a:cs typeface="Times New Roman" panose="02020603050405020304" pitchFamily="18" charset="0"/>
              </a:rPr>
              <a:t>taux</a:t>
            </a:r>
            <a:r>
              <a:rPr lang="fr-FR" sz="2000" dirty="0">
                <a:latin typeface="Calibri" panose="020F0502020204030204" pitchFamily="34" charset="0"/>
                <a:ea typeface="Calibri" panose="020F0502020204030204" pitchFamily="34" charset="0"/>
                <a:cs typeface="Times New Roman" panose="02020603050405020304" pitchFamily="18" charset="0"/>
              </a:rPr>
              <a:t> confirme que cette amélioration n'est pas seulement due à la légère réduction des effectifs, mais à une réelle meilleure présence des élèves.</a:t>
            </a:r>
          </a:p>
          <a:p>
            <a:pPr>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Justification des absences :</a:t>
            </a:r>
            <a:r>
              <a:rPr lang="fr-FR" sz="2000" dirty="0">
                <a:latin typeface="Calibri" panose="020F0502020204030204" pitchFamily="34" charset="0"/>
                <a:ea typeface="Calibri" panose="020F0502020204030204" pitchFamily="34" charset="0"/>
                <a:cs typeface="Times New Roman" panose="02020603050405020304" pitchFamily="18" charset="0"/>
              </a:rPr>
              <a:t> La proportion d'absences non justifiées a également diminué de 30,6 % à 27,3 %, ce qui est un signe positif.</a:t>
            </a:r>
          </a:p>
          <a:p>
            <a:pPr>
              <a:lnSpc>
                <a:spcPct val="107000"/>
              </a:lnSpc>
              <a:spcAft>
                <a:spcPts val="800"/>
              </a:spcAft>
            </a:pPr>
            <a:r>
              <a:rPr lang="fr-FR" sz="2000" dirty="0">
                <a:latin typeface="Calibri" panose="020F0502020204030204" pitchFamily="34" charset="0"/>
                <a:ea typeface="Calibri" panose="020F0502020204030204" pitchFamily="34" charset="0"/>
                <a:cs typeface="Times New Roman" panose="02020603050405020304" pitchFamily="18" charset="0"/>
              </a:rPr>
              <a:t>Le nombre total de retards a diminué de manière significative de 2573 à 2187, soit une baisse de 15%.</a:t>
            </a:r>
          </a:p>
        </p:txBody>
      </p:sp>
    </p:spTree>
    <p:extLst>
      <p:ext uri="{BB962C8B-B14F-4D97-AF65-F5344CB8AC3E}">
        <p14:creationId xmlns:p14="http://schemas.microsoft.com/office/powerpoint/2010/main" val="251384410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505527" y="283567"/>
            <a:ext cx="10686473" cy="6269601"/>
          </a:xfrm>
          <a:prstGeom prst="rect">
            <a:avLst/>
          </a:prstGeom>
        </p:spPr>
        <p:txBody>
          <a:bodyPr wrap="square">
            <a:spAutoFit/>
          </a:bodyPr>
          <a:lstStyle/>
          <a:p>
            <a:pPr>
              <a:lnSpc>
                <a:spcPct val="107000"/>
              </a:lnSpc>
              <a:spcAft>
                <a:spcPts val="800"/>
              </a:spcAft>
            </a:pPr>
            <a:r>
              <a:rPr lang="fr-FR" sz="2400" b="1"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Croix dans le carnet dématérialisé </a:t>
            </a:r>
            <a:r>
              <a:rPr lang="fr-FR" sz="2400" b="1" dirty="0" smtClean="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a:t>
            </a:r>
            <a:endParaRPr lang="fr-FR" dirty="0" smtClean="0">
              <a:solidFill>
                <a:schemeClr val="accent2">
                  <a:lumMod val="50000"/>
                </a:schemeClr>
              </a:solidFill>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r-FR" sz="2000" b="1" dirty="0" smtClean="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Analyse</a:t>
            </a:r>
            <a:r>
              <a:rPr lang="fr-FR" sz="2000" b="1"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 : </a:t>
            </a:r>
            <a:endParaRPr lang="fr-FR"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fr-FR" sz="2000" dirty="0">
                <a:latin typeface="Calibri" panose="020F0502020204030204" pitchFamily="34" charset="0"/>
                <a:ea typeface="Times New Roman" panose="02020603050405020304" pitchFamily="18" charset="0"/>
                <a:cs typeface="Calibri" panose="020F0502020204030204" pitchFamily="34" charset="0"/>
              </a:rPr>
              <a:t>Impossibilité de comparer car les croix dématérialisées datent de cette année.</a:t>
            </a:r>
            <a:endParaRPr lang="fr-FR" sz="20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fr-FR" sz="2000" dirty="0">
                <a:latin typeface="Calibri" panose="020F0502020204030204" pitchFamily="34" charset="0"/>
                <a:ea typeface="Times New Roman" panose="02020603050405020304" pitchFamily="18" charset="0"/>
                <a:cs typeface="Calibri" panose="020F0502020204030204" pitchFamily="34" charset="0"/>
              </a:rPr>
              <a:t>3152 croix concernent des oublis ou des travaux non faits</a:t>
            </a:r>
            <a:endParaRPr lang="fr-FR" sz="20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Times New Roman" panose="02020603050405020304" pitchFamily="18" charset="0"/>
              <a:buChar char="-"/>
            </a:pPr>
            <a:r>
              <a:rPr lang="fr-FR" sz="2000" dirty="0">
                <a:latin typeface="Calibri" panose="020F0502020204030204" pitchFamily="34" charset="0"/>
                <a:ea typeface="Times New Roman" panose="02020603050405020304" pitchFamily="18" charset="0"/>
                <a:cs typeface="Calibri" panose="020F0502020204030204" pitchFamily="34" charset="0"/>
              </a:rPr>
              <a:t>1819 croix concernent des problèmes de comportement</a:t>
            </a:r>
            <a:endParaRPr lang="fr-FR" sz="2000" dirty="0">
              <a:latin typeface="Calibri" panose="020F0502020204030204" pitchFamily="34" charset="0"/>
              <a:ea typeface="Times New Roman" panose="02020603050405020304" pitchFamily="18" charset="0"/>
              <a:cs typeface="Times New Roman" panose="02020603050405020304" pitchFamily="18" charset="0"/>
            </a:endParaRPr>
          </a:p>
          <a:p>
            <a:pPr marL="342900" lvl="0" indent="-342900">
              <a:lnSpc>
                <a:spcPct val="107000"/>
              </a:lnSpc>
              <a:spcAft>
                <a:spcPts val="800"/>
              </a:spcAft>
              <a:buFont typeface="Times New Roman" panose="02020603050405020304" pitchFamily="18" charset="0"/>
              <a:buChar char="-"/>
            </a:pPr>
            <a:r>
              <a:rPr lang="fr-FR" sz="2000" dirty="0">
                <a:latin typeface="Calibri" panose="020F0502020204030204" pitchFamily="34" charset="0"/>
                <a:ea typeface="Times New Roman" panose="02020603050405020304" pitchFamily="18" charset="0"/>
                <a:cs typeface="Calibri" panose="020F0502020204030204" pitchFamily="34" charset="0"/>
              </a:rPr>
              <a:t>3650 observations :</a:t>
            </a:r>
            <a:endParaRPr lang="fr-FR" sz="2000" dirty="0">
              <a:latin typeface="Calibri" panose="020F050202020403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r-FR" sz="2000" dirty="0">
                <a:latin typeface="Calibri" panose="020F0502020204030204" pitchFamily="34" charset="0"/>
                <a:ea typeface="Times New Roman" panose="02020603050405020304" pitchFamily="18" charset="0"/>
                <a:cs typeface="Calibri" panose="020F0502020204030204" pitchFamily="34" charset="0"/>
              </a:rPr>
              <a:t>- Une partie importante explique les croix des catégories ci-dessus : Cela signifie que de nombreuses "observations" ne sont pas de nouvelles croix, mais des commentaires détaillant pourquoi une croix a été mise pour un oubli, un travail non fait, ou un problème de comportement. Elles servent de complément d'information.</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dirty="0">
                <a:latin typeface="Calibri" panose="020F0502020204030204" pitchFamily="34" charset="0"/>
                <a:ea typeface="Times New Roman" panose="02020603050405020304" pitchFamily="18" charset="0"/>
                <a:cs typeface="Calibri" panose="020F0502020204030204" pitchFamily="34" charset="0"/>
              </a:rPr>
              <a:t>-  Une autre partie importante est une croix "comportement" ou "oubli de matériel" directement écrite dans la catégorie "observation" : Cela indique une certaine redondance ou une pratique où, au lieu d'utiliser la catégorie spécifique (ex: "Oubli de matériel"), l'information est directement notée dans la section "Observations". Cela gonfle le chiffre des "Observations" avec des incidents qui auraient pu être catégorisés ailleurs.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dirty="0">
                <a:latin typeface="Calibri" panose="020F0502020204030204" pitchFamily="34" charset="0"/>
                <a:ea typeface="Times New Roman" panose="02020603050405020304" pitchFamily="18" charset="0"/>
                <a:cs typeface="Calibri" panose="020F0502020204030204" pitchFamily="34" charset="0"/>
              </a:rPr>
              <a:t>-  Une faible partie informe sur des passages à l'infirmerie ou des rendez-vous direction : Ces observations sont de nature différente, plus informationnelle que disciplinaire ou de suivi de tâche.</a:t>
            </a:r>
            <a:endParaRPr lang="fr-FR"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7895972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34837" y="1043710"/>
            <a:ext cx="10557163" cy="4841325"/>
          </a:xfrm>
          <a:prstGeom prst="rect">
            <a:avLst/>
          </a:prstGeom>
        </p:spPr>
        <p:txBody>
          <a:bodyPr wrap="square">
            <a:spAutoFit/>
          </a:bodyPr>
          <a:lstStyle/>
          <a:p>
            <a:pPr>
              <a:lnSpc>
                <a:spcPct val="107000"/>
              </a:lnSpc>
              <a:spcAft>
                <a:spcPts val="800"/>
              </a:spcAft>
            </a:pPr>
            <a:r>
              <a:rPr lang="fr-FR" sz="2000" b="1" dirty="0">
                <a:solidFill>
                  <a:schemeClr val="accent2">
                    <a:lumMod val="50000"/>
                  </a:schemeClr>
                </a:solidFill>
                <a:latin typeface="Calibri" panose="020F0502020204030204" pitchFamily="34" charset="0"/>
                <a:ea typeface="Calibri" panose="020F0502020204030204" pitchFamily="34" charset="0"/>
                <a:cs typeface="Calibri" panose="020F0502020204030204" pitchFamily="34" charset="0"/>
              </a:rPr>
              <a:t>Punitions : </a:t>
            </a:r>
            <a:endParaRPr lang="fr-FR"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dirty="0">
                <a:latin typeface="Calibri" panose="020F0502020204030204" pitchFamily="34" charset="0"/>
                <a:ea typeface="Calibri" panose="020F0502020204030204" pitchFamily="34" charset="0"/>
                <a:cs typeface="Calibri" panose="020F0502020204030204" pitchFamily="34" charset="0"/>
              </a:rPr>
              <a:t>2025 : 1050 punitions (986 retenues 57 devoirs supplémentaires et 7 TIG) pour 323 élèves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dirty="0">
                <a:latin typeface="Calibri" panose="020F0502020204030204" pitchFamily="34" charset="0"/>
                <a:ea typeface="Calibri" panose="020F0502020204030204" pitchFamily="34" charset="0"/>
                <a:cs typeface="Calibri" panose="020F0502020204030204" pitchFamily="34" charset="0"/>
              </a:rPr>
              <a:t>17 régimes rouges prononcés.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Bef>
                <a:spcPts val="510"/>
              </a:spcBef>
              <a:spcAft>
                <a:spcPts val="510"/>
              </a:spcAft>
            </a:pPr>
            <a:r>
              <a:rPr lang="fr-FR" sz="2000" dirty="0">
                <a:latin typeface="Calibri" panose="020F0502020204030204" pitchFamily="34" charset="0"/>
                <a:ea typeface="Times New Roman" panose="02020603050405020304" pitchFamily="18" charset="0"/>
              </a:rPr>
              <a:t>2024 :  1051 punitions ont concerné 328 élèves en 2024</a:t>
            </a:r>
            <a:endParaRPr lang="fr-FR" sz="2000" dirty="0">
              <a:latin typeface="Times New Roman" panose="02020603050405020304" pitchFamily="18" charset="0"/>
              <a:ea typeface="Times New Roman" panose="02020603050405020304" pitchFamily="18" charset="0"/>
            </a:endParaRPr>
          </a:p>
          <a:p>
            <a:pPr>
              <a:lnSpc>
                <a:spcPct val="115000"/>
              </a:lnSpc>
              <a:spcBef>
                <a:spcPts val="510"/>
              </a:spcBef>
              <a:spcAft>
                <a:spcPts val="510"/>
              </a:spcAft>
            </a:pPr>
            <a:r>
              <a:rPr lang="fr-FR" sz="2000" b="1" dirty="0">
                <a:latin typeface="Calibri" panose="020F0502020204030204" pitchFamily="34" charset="0"/>
                <a:ea typeface="Times New Roman" panose="02020603050405020304" pitchFamily="18" charset="0"/>
              </a:rPr>
              <a:t>Analyse </a:t>
            </a:r>
            <a:r>
              <a:rPr lang="fr-FR" sz="2000" b="1" dirty="0" smtClean="0">
                <a:latin typeface="Calibri" panose="020F0502020204030204" pitchFamily="34" charset="0"/>
                <a:ea typeface="Times New Roman" panose="02020603050405020304" pitchFamily="18" charset="0"/>
              </a:rPr>
              <a:t>:  </a:t>
            </a:r>
            <a:r>
              <a:rPr lang="fr-FR" sz="2000" dirty="0" smtClean="0">
                <a:latin typeface="Calibri" panose="020F0502020204030204" pitchFamily="34" charset="0"/>
                <a:ea typeface="Times New Roman" panose="02020603050405020304" pitchFamily="18" charset="0"/>
              </a:rPr>
              <a:t>Stabilité </a:t>
            </a:r>
            <a:r>
              <a:rPr lang="fr-FR" sz="2000" dirty="0">
                <a:latin typeface="Calibri" panose="020F0502020204030204" pitchFamily="34" charset="0"/>
                <a:ea typeface="Times New Roman" panose="02020603050405020304" pitchFamily="18" charset="0"/>
              </a:rPr>
              <a:t>dans le nombre d’élèves punis et dans le nombre de punitions</a:t>
            </a:r>
            <a:endParaRPr lang="fr-FR" sz="2000" dirty="0">
              <a:latin typeface="Times New Roman" panose="02020603050405020304" pitchFamily="18" charset="0"/>
              <a:ea typeface="Times New Roman" panose="02020603050405020304" pitchFamily="18" charset="0"/>
            </a:endParaRPr>
          </a:p>
          <a:p>
            <a:pPr>
              <a:lnSpc>
                <a:spcPct val="107000"/>
              </a:lnSpc>
              <a:spcAft>
                <a:spcPts val="800"/>
              </a:spcAft>
            </a:pPr>
            <a:r>
              <a:rPr lang="fr-FR" sz="2000" dirty="0">
                <a:latin typeface="Calibri" panose="020F0502020204030204" pitchFamily="34" charset="0"/>
                <a:ea typeface="Calibri" panose="020F0502020204030204" pitchFamily="34" charset="0"/>
                <a:cs typeface="Calibri" panose="020F0502020204030204" pitchFamily="34" charset="0"/>
              </a:rPr>
              <a:t>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2000" b="1" dirty="0" smtClean="0">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2000" b="1" dirty="0" smtClean="0">
                <a:solidFill>
                  <a:schemeClr val="accent2">
                    <a:lumMod val="50000"/>
                  </a:schemeClr>
                </a:solidFill>
                <a:latin typeface="Calibri" panose="020F0502020204030204" pitchFamily="34" charset="0"/>
                <a:ea typeface="Calibri" panose="020F0502020204030204" pitchFamily="34" charset="0"/>
                <a:cs typeface="Calibri" panose="020F0502020204030204" pitchFamily="34" charset="0"/>
              </a:rPr>
              <a:t>Sanctions</a:t>
            </a:r>
            <a:r>
              <a:rPr lang="fr-FR" sz="2000" b="1" dirty="0">
                <a:solidFill>
                  <a:schemeClr val="accent2">
                    <a:lumMod val="50000"/>
                  </a:schemeClr>
                </a:solidFill>
                <a:latin typeface="Calibri" panose="020F0502020204030204" pitchFamily="34" charset="0"/>
                <a:ea typeface="Calibri" panose="020F0502020204030204" pitchFamily="34" charset="0"/>
                <a:cs typeface="Calibri" panose="020F0502020204030204" pitchFamily="34" charset="0"/>
              </a:rPr>
              <a:t> :</a:t>
            </a:r>
            <a:endParaRPr lang="fr-FR"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2000" b="1" dirty="0">
                <a:latin typeface="Calibri" panose="020F0502020204030204" pitchFamily="34" charset="0"/>
                <a:ea typeface="Times New Roman" panose="02020603050405020304" pitchFamily="18" charset="0"/>
                <a:cs typeface="Calibri" panose="020F0502020204030204" pitchFamily="34" charset="0"/>
              </a:rPr>
              <a:t>Conseils de discipline et Exclusions Définitives</a:t>
            </a:r>
            <a:r>
              <a:rPr lang="fr-FR" sz="2000" dirty="0">
                <a:latin typeface="Calibri" panose="020F0502020204030204" pitchFamily="34" charset="0"/>
                <a:ea typeface="Times New Roman" panose="02020603050405020304" pitchFamily="18" charset="0"/>
                <a:cs typeface="Calibri" panose="020F0502020204030204" pitchFamily="34" charset="0"/>
              </a:rPr>
              <a:t>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Times New Roman" panose="02020603050405020304" pitchFamily="18" charset="0"/>
                <a:cs typeface="Calibri" panose="020F0502020204030204" pitchFamily="34" charset="0"/>
              </a:rPr>
              <a:t>2025 : 9 conseils de discipline ont eu lieu, aboutissant à 5 exclusions définitives.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Times New Roman" panose="02020603050405020304" pitchFamily="18" charset="0"/>
                <a:cs typeface="Calibri" panose="020F0502020204030204" pitchFamily="34" charset="0"/>
              </a:rPr>
              <a:t>2024 : 6 conseils de discipline ont été tenus, </a:t>
            </a:r>
            <a:r>
              <a:rPr lang="fr-FR" sz="2000" dirty="0" smtClean="0">
                <a:latin typeface="Calibri" panose="020F0502020204030204" pitchFamily="34" charset="0"/>
                <a:ea typeface="Times New Roman" panose="02020603050405020304" pitchFamily="18" charset="0"/>
                <a:cs typeface="Calibri" panose="020F0502020204030204" pitchFamily="34" charset="0"/>
              </a:rPr>
              <a:t>6 exclusions </a:t>
            </a:r>
            <a:r>
              <a:rPr lang="fr-FR" sz="2000" dirty="0">
                <a:latin typeface="Calibri" panose="020F0502020204030204" pitchFamily="34" charset="0"/>
                <a:ea typeface="Times New Roman" panose="02020603050405020304" pitchFamily="18" charset="0"/>
                <a:cs typeface="Calibri" panose="020F0502020204030204" pitchFamily="34" charset="0"/>
              </a:rPr>
              <a:t>définitives </a:t>
            </a:r>
            <a:endParaRPr lang="fr-FR" sz="20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330163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865745" y="601560"/>
            <a:ext cx="10076873" cy="5728748"/>
          </a:xfrm>
          <a:prstGeom prst="rect">
            <a:avLst/>
          </a:prstGeom>
        </p:spPr>
        <p:txBody>
          <a:bodyPr wrap="square">
            <a:spAutoFit/>
          </a:bodyPr>
          <a:lstStyle/>
          <a:p>
            <a:pPr>
              <a:lnSpc>
                <a:spcPct val="107000"/>
              </a:lnSpc>
              <a:spcAft>
                <a:spcPts val="800"/>
              </a:spcAft>
            </a:pPr>
            <a:r>
              <a:rPr lang="fr-FR" sz="2000" b="1"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Sanctions Prononcées</a:t>
            </a:r>
            <a:r>
              <a:rPr lang="fr-FR" sz="200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 :</a:t>
            </a:r>
            <a:endParaRPr lang="fr-FR"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Times New Roman" panose="02020603050405020304" pitchFamily="18" charset="0"/>
                <a:cs typeface="Calibri" panose="020F0502020204030204" pitchFamily="34" charset="0"/>
              </a:rPr>
              <a:t>2025 : 114 sanctions ont été prononcées, concernant 68 élèves.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Times New Roman" panose="02020603050405020304" pitchFamily="18" charset="0"/>
                <a:cs typeface="Calibri" panose="020F0502020204030204" pitchFamily="34" charset="0"/>
              </a:rPr>
              <a:t>2024 : 79 sanctions ont été prononcées, concernant 63 élèves.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07000"/>
              </a:lnSpc>
              <a:spcAft>
                <a:spcPts val="800"/>
              </a:spcAft>
            </a:pPr>
            <a:r>
              <a:rPr lang="fr-FR" sz="2000" dirty="0">
                <a:latin typeface="Calibri" panose="020F0502020204030204" pitchFamily="34" charset="0"/>
                <a:ea typeface="Times New Roman" panose="02020603050405020304" pitchFamily="18" charset="0"/>
                <a:cs typeface="Calibri" panose="020F0502020204030204" pitchFamily="34" charset="0"/>
              </a:rPr>
              <a:t>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000"/>
              <a:buFont typeface="Symbol" panose="05050102010706020507" pitchFamily="18" charset="2"/>
              <a:buChar char=""/>
              <a:tabLst>
                <a:tab pos="457200" algn="l"/>
              </a:tabLst>
            </a:pPr>
            <a:r>
              <a:rPr lang="fr-FR" sz="2000" dirty="0">
                <a:latin typeface="Calibri" panose="020F0502020204030204" pitchFamily="34" charset="0"/>
                <a:ea typeface="Calibri" panose="020F0502020204030204" pitchFamily="34" charset="0"/>
                <a:cs typeface="Calibri" panose="020F0502020204030204" pitchFamily="34" charset="0"/>
              </a:rPr>
              <a:t>2025 : 15 exclusions de 8 jours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Calibri" panose="020F0502020204030204" pitchFamily="34" charset="0"/>
                <a:cs typeface="Calibri" panose="020F0502020204030204" pitchFamily="34" charset="0"/>
              </a:rPr>
              <a:t>2024 : 14 exclusions de 8 jours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sz="2000" b="1" dirty="0" smtClean="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800"/>
              </a:spcAft>
            </a:pPr>
            <a:endParaRPr lang="fr-FR" sz="2000" b="1"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800"/>
              </a:spcAft>
            </a:pPr>
            <a:r>
              <a:rPr lang="fr-FR" sz="2000" b="1" dirty="0" smtClean="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Analyse </a:t>
            </a:r>
            <a:r>
              <a:rPr lang="fr-FR" sz="2000" dirty="0">
                <a:solidFill>
                  <a:schemeClr val="accent2">
                    <a:lumMod val="50000"/>
                  </a:schemeClr>
                </a:solidFill>
                <a:latin typeface="Calibri" panose="020F0502020204030204" pitchFamily="34" charset="0"/>
                <a:ea typeface="Times New Roman" panose="02020603050405020304" pitchFamily="18" charset="0"/>
                <a:cs typeface="Calibri" panose="020F0502020204030204" pitchFamily="34" charset="0"/>
              </a:rPr>
              <a:t>:</a:t>
            </a:r>
            <a:endParaRPr lang="fr-FR" sz="2000" dirty="0">
              <a:solidFill>
                <a:schemeClr val="accent2">
                  <a:lumMod val="50000"/>
                </a:schemeClr>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Times New Roman" panose="02020603050405020304" pitchFamily="18" charset="0"/>
                <a:cs typeface="Calibri" panose="020F0502020204030204" pitchFamily="34" charset="0"/>
              </a:rPr>
              <a:t>On observe une augmentation significative des sanctions prononcées entre 2024 et 2025, passant de 79 à 114, soit une augmentation de 44 %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Times New Roman" panose="02020603050405020304" pitchFamily="18" charset="0"/>
                <a:cs typeface="Calibri" panose="020F0502020204030204" pitchFamily="34" charset="0"/>
              </a:rPr>
              <a:t>On retrouve le même nombre d’élèves qui concentrent toutes les sanctions</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latin typeface="Calibri" panose="020F0502020204030204" pitchFamily="34" charset="0"/>
                <a:ea typeface="Calibri" panose="020F0502020204030204" pitchFamily="34" charset="0"/>
                <a:cs typeface="Calibri" panose="020F0502020204030204" pitchFamily="34" charset="0"/>
              </a:rPr>
              <a:t>Stabilité dans le nombre de sanctions maximales qu’un chef d’établissement peut prononcer.</a:t>
            </a:r>
            <a:endParaRPr lang="fr-FR" sz="2000" dirty="0"/>
          </a:p>
        </p:txBody>
      </p:sp>
    </p:spTree>
    <p:extLst>
      <p:ext uri="{BB962C8B-B14F-4D97-AF65-F5344CB8AC3E}">
        <p14:creationId xmlns:p14="http://schemas.microsoft.com/office/powerpoint/2010/main" val="386428779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au 8"/>
          <p:cNvGraphicFramePr>
            <a:graphicFrameLocks noGrp="1"/>
          </p:cNvGraphicFramePr>
          <p:nvPr>
            <p:extLst>
              <p:ext uri="{D42A27DB-BD31-4B8C-83A1-F6EECF244321}">
                <p14:modId xmlns:p14="http://schemas.microsoft.com/office/powerpoint/2010/main" val="2642824049"/>
              </p:ext>
            </p:extLst>
          </p:nvPr>
        </p:nvGraphicFramePr>
        <p:xfrm>
          <a:off x="3596337" y="4366898"/>
          <a:ext cx="5824754" cy="2043138"/>
        </p:xfrm>
        <a:graphic>
          <a:graphicData uri="http://schemas.openxmlformats.org/drawingml/2006/table">
            <a:tbl>
              <a:tblPr firstRow="1" firstCol="1" bandRow="1">
                <a:tableStyleId>{5C22544A-7EE6-4342-B048-85BDC9FD1C3A}</a:tableStyleId>
              </a:tblPr>
              <a:tblGrid>
                <a:gridCol w="1544756">
                  <a:extLst>
                    <a:ext uri="{9D8B030D-6E8A-4147-A177-3AD203B41FA5}">
                      <a16:colId xmlns:a16="http://schemas.microsoft.com/office/drawing/2014/main" val="3780209515"/>
                    </a:ext>
                  </a:extLst>
                </a:gridCol>
                <a:gridCol w="4279998">
                  <a:extLst>
                    <a:ext uri="{9D8B030D-6E8A-4147-A177-3AD203B41FA5}">
                      <a16:colId xmlns:a16="http://schemas.microsoft.com/office/drawing/2014/main" val="3611111448"/>
                    </a:ext>
                  </a:extLst>
                </a:gridCol>
              </a:tblGrid>
              <a:tr h="386128">
                <a:tc gridSpan="2">
                  <a:txBody>
                    <a:bodyPr/>
                    <a:lstStyle/>
                    <a:p>
                      <a:pPr marL="457200" algn="ctr">
                        <a:lnSpc>
                          <a:spcPct val="115000"/>
                        </a:lnSpc>
                        <a:spcAft>
                          <a:spcPts val="0"/>
                        </a:spcAft>
                      </a:pPr>
                      <a:r>
                        <a:rPr lang="fr-FR" sz="1400" dirty="0">
                          <a:effectLst/>
                          <a:latin typeface="Arial MT"/>
                        </a:rPr>
                        <a:t>Conseils de discipline </a:t>
                      </a:r>
                      <a:r>
                        <a:rPr lang="fr-FR" sz="1400" dirty="0" smtClean="0">
                          <a:effectLst/>
                          <a:latin typeface="Arial MT"/>
                        </a:rPr>
                        <a:t>2024-25</a:t>
                      </a:r>
                      <a:endParaRPr lang="fr-FR" sz="1200" dirty="0">
                        <a:effectLst/>
                        <a:latin typeface="Arial MT"/>
                        <a:ea typeface="MS Mincho"/>
                        <a:cs typeface="Times New Roman" panose="02020603050405020304" pitchFamily="18" charset="0"/>
                      </a:endParaRPr>
                    </a:p>
                  </a:txBody>
                  <a:tcPr marL="68580" marR="68580" marT="0" marB="0" anchor="ctr"/>
                </a:tc>
                <a:tc hMerge="1">
                  <a:txBody>
                    <a:bodyPr/>
                    <a:lstStyle/>
                    <a:p>
                      <a:endParaRPr lang="fr-FR"/>
                    </a:p>
                  </a:txBody>
                  <a:tcPr/>
                </a:tc>
                <a:extLst>
                  <a:ext uri="{0D108BD9-81ED-4DB2-BD59-A6C34878D82A}">
                    <a16:rowId xmlns:a16="http://schemas.microsoft.com/office/drawing/2014/main" val="1635604860"/>
                  </a:ext>
                </a:extLst>
              </a:tr>
              <a:tr h="331402">
                <a:tc>
                  <a:txBody>
                    <a:bodyPr/>
                    <a:lstStyle/>
                    <a:p>
                      <a:pPr marL="457200" algn="ctr">
                        <a:lnSpc>
                          <a:spcPct val="115000"/>
                        </a:lnSpc>
                        <a:spcAft>
                          <a:spcPts val="0"/>
                        </a:spcAft>
                      </a:pPr>
                      <a:r>
                        <a:rPr lang="fr-FR" sz="1600" dirty="0">
                          <a:effectLst/>
                          <a:latin typeface="Calibri" panose="020F0502020204030204" pitchFamily="34" charset="0"/>
                          <a:cs typeface="Calibri" panose="020F0502020204030204" pitchFamily="34" charset="0"/>
                        </a:rPr>
                        <a:t>6</a:t>
                      </a:r>
                      <a:r>
                        <a:rPr lang="fr-FR" sz="1600" baseline="30000" dirty="0">
                          <a:effectLst/>
                          <a:latin typeface="Calibri" panose="020F0502020204030204" pitchFamily="34" charset="0"/>
                          <a:cs typeface="Calibri" panose="020F0502020204030204" pitchFamily="34" charset="0"/>
                        </a:rPr>
                        <a:t>e</a:t>
                      </a:r>
                      <a:endParaRPr lang="fr-FR" sz="1600" dirty="0">
                        <a:effectLst/>
                        <a:latin typeface="Calibri" panose="020F0502020204030204" pitchFamily="34" charset="0"/>
                        <a:ea typeface="MS Mincho"/>
                        <a:cs typeface="Calibri" panose="020F0502020204030204" pitchFamily="34" charset="0"/>
                      </a:endParaRPr>
                    </a:p>
                  </a:txBody>
                  <a:tcPr marL="68580" marR="68580" marT="0" marB="0" anchor="ctr"/>
                </a:tc>
                <a:tc>
                  <a:txBody>
                    <a:bodyPr/>
                    <a:lstStyle/>
                    <a:p>
                      <a:pPr marL="457200" algn="ctr">
                        <a:lnSpc>
                          <a:spcPct val="115000"/>
                        </a:lnSpc>
                        <a:spcAft>
                          <a:spcPts val="0"/>
                        </a:spcAft>
                      </a:pPr>
                      <a:r>
                        <a:rPr lang="fr-FR" sz="1600" b="1" dirty="0">
                          <a:effectLst/>
                          <a:latin typeface="Calibri" panose="020F0502020204030204" pitchFamily="34" charset="0"/>
                          <a:cs typeface="Calibri" panose="020F0502020204030204" pitchFamily="34" charset="0"/>
                        </a:rPr>
                        <a:t>0</a:t>
                      </a:r>
                      <a:endParaRPr lang="fr-FR" sz="1600" b="1" dirty="0">
                        <a:effectLst/>
                        <a:latin typeface="Calibri" panose="020F0502020204030204" pitchFamily="34" charset="0"/>
                        <a:ea typeface="MS Mincho"/>
                        <a:cs typeface="Calibri" panose="020F0502020204030204" pitchFamily="34" charset="0"/>
                      </a:endParaRPr>
                    </a:p>
                  </a:txBody>
                  <a:tcPr marL="68580" marR="68580" marT="0" marB="0" anchor="ctr"/>
                </a:tc>
                <a:extLst>
                  <a:ext uri="{0D108BD9-81ED-4DB2-BD59-A6C34878D82A}">
                    <a16:rowId xmlns:a16="http://schemas.microsoft.com/office/drawing/2014/main" val="1837658166"/>
                  </a:ext>
                </a:extLst>
              </a:tr>
              <a:tr h="331402">
                <a:tc>
                  <a:txBody>
                    <a:bodyPr/>
                    <a:lstStyle/>
                    <a:p>
                      <a:pPr marL="457200" algn="ctr">
                        <a:lnSpc>
                          <a:spcPct val="115000"/>
                        </a:lnSpc>
                        <a:spcAft>
                          <a:spcPts val="0"/>
                        </a:spcAft>
                      </a:pPr>
                      <a:r>
                        <a:rPr lang="fr-FR" sz="1600" dirty="0">
                          <a:effectLst/>
                          <a:latin typeface="Calibri" panose="020F0502020204030204" pitchFamily="34" charset="0"/>
                          <a:cs typeface="Calibri" panose="020F0502020204030204" pitchFamily="34" charset="0"/>
                        </a:rPr>
                        <a:t>5</a:t>
                      </a:r>
                      <a:r>
                        <a:rPr lang="fr-FR" sz="1600" baseline="30000" dirty="0">
                          <a:effectLst/>
                          <a:latin typeface="Calibri" panose="020F0502020204030204" pitchFamily="34" charset="0"/>
                          <a:cs typeface="Calibri" panose="020F0502020204030204" pitchFamily="34" charset="0"/>
                        </a:rPr>
                        <a:t>e</a:t>
                      </a:r>
                      <a:endParaRPr lang="fr-FR" sz="1600" dirty="0">
                        <a:effectLst/>
                        <a:latin typeface="Calibri" panose="020F0502020204030204" pitchFamily="34" charset="0"/>
                        <a:ea typeface="MS Mincho"/>
                        <a:cs typeface="Calibri" panose="020F0502020204030204" pitchFamily="34" charset="0"/>
                      </a:endParaRPr>
                    </a:p>
                  </a:txBody>
                  <a:tcPr marL="68580" marR="68580" marT="0" marB="0" anchor="ctr"/>
                </a:tc>
                <a:tc>
                  <a:txBody>
                    <a:bodyPr/>
                    <a:lstStyle/>
                    <a:p>
                      <a:pPr marL="457200" algn="ctr">
                        <a:lnSpc>
                          <a:spcPct val="115000"/>
                        </a:lnSpc>
                        <a:spcAft>
                          <a:spcPts val="0"/>
                        </a:spcAft>
                      </a:pPr>
                      <a:r>
                        <a:rPr lang="fr-FR" sz="1600" b="1" dirty="0" smtClean="0">
                          <a:effectLst/>
                          <a:latin typeface="Calibri" panose="020F0502020204030204" pitchFamily="34" charset="0"/>
                          <a:ea typeface="+mn-ea"/>
                          <a:cs typeface="Calibri" panose="020F0502020204030204" pitchFamily="34" charset="0"/>
                        </a:rPr>
                        <a:t>1</a:t>
                      </a:r>
                      <a:endParaRPr lang="fr-FR" sz="1600" b="1" dirty="0">
                        <a:effectLst/>
                        <a:latin typeface="Calibri" panose="020F0502020204030204" pitchFamily="34" charset="0"/>
                        <a:ea typeface="MS Mincho"/>
                        <a:cs typeface="Calibri" panose="020F0502020204030204" pitchFamily="34" charset="0"/>
                      </a:endParaRPr>
                    </a:p>
                  </a:txBody>
                  <a:tcPr marL="68580" marR="68580" marT="0" marB="0" anchor="ctr"/>
                </a:tc>
                <a:extLst>
                  <a:ext uri="{0D108BD9-81ED-4DB2-BD59-A6C34878D82A}">
                    <a16:rowId xmlns:a16="http://schemas.microsoft.com/office/drawing/2014/main" val="4146179967"/>
                  </a:ext>
                </a:extLst>
              </a:tr>
              <a:tr h="331402">
                <a:tc>
                  <a:txBody>
                    <a:bodyPr/>
                    <a:lstStyle/>
                    <a:p>
                      <a:pPr marL="457200" algn="ctr">
                        <a:lnSpc>
                          <a:spcPct val="115000"/>
                        </a:lnSpc>
                        <a:spcAft>
                          <a:spcPts val="0"/>
                        </a:spcAft>
                      </a:pPr>
                      <a:r>
                        <a:rPr lang="fr-FR" sz="1600" dirty="0">
                          <a:effectLst/>
                          <a:latin typeface="Calibri" panose="020F0502020204030204" pitchFamily="34" charset="0"/>
                          <a:cs typeface="Calibri" panose="020F0502020204030204" pitchFamily="34" charset="0"/>
                        </a:rPr>
                        <a:t>4</a:t>
                      </a:r>
                      <a:r>
                        <a:rPr lang="fr-FR" sz="1600" baseline="30000" dirty="0">
                          <a:effectLst/>
                          <a:latin typeface="Calibri" panose="020F0502020204030204" pitchFamily="34" charset="0"/>
                          <a:cs typeface="Calibri" panose="020F0502020204030204" pitchFamily="34" charset="0"/>
                        </a:rPr>
                        <a:t>e</a:t>
                      </a:r>
                      <a:endParaRPr lang="fr-FR" sz="1600" dirty="0">
                        <a:effectLst/>
                        <a:latin typeface="Calibri" panose="020F0502020204030204" pitchFamily="34" charset="0"/>
                        <a:ea typeface="MS Mincho"/>
                        <a:cs typeface="Calibri" panose="020F0502020204030204" pitchFamily="34" charset="0"/>
                      </a:endParaRPr>
                    </a:p>
                  </a:txBody>
                  <a:tcPr marL="68580" marR="68580" marT="0" marB="0" anchor="ctr"/>
                </a:tc>
                <a:tc>
                  <a:txBody>
                    <a:bodyPr/>
                    <a:lstStyle/>
                    <a:p>
                      <a:pPr marL="457200" algn="ctr">
                        <a:lnSpc>
                          <a:spcPct val="115000"/>
                        </a:lnSpc>
                        <a:spcAft>
                          <a:spcPts val="0"/>
                        </a:spcAft>
                      </a:pPr>
                      <a:r>
                        <a:rPr lang="fr-FR" sz="1600" b="1" dirty="0" smtClean="0">
                          <a:effectLst/>
                          <a:latin typeface="Calibri" panose="020F0502020204030204" pitchFamily="34" charset="0"/>
                          <a:ea typeface="MS Mincho"/>
                          <a:cs typeface="Calibri" panose="020F0502020204030204" pitchFamily="34" charset="0"/>
                        </a:rPr>
                        <a:t>1</a:t>
                      </a:r>
                      <a:endParaRPr lang="fr-FR" sz="1600" b="1" dirty="0">
                        <a:effectLst/>
                        <a:latin typeface="Calibri" panose="020F0502020204030204" pitchFamily="34" charset="0"/>
                        <a:ea typeface="MS Mincho"/>
                        <a:cs typeface="Calibri" panose="020F0502020204030204" pitchFamily="34" charset="0"/>
                      </a:endParaRPr>
                    </a:p>
                  </a:txBody>
                  <a:tcPr marL="68580" marR="68580" marT="0" marB="0" anchor="ctr"/>
                </a:tc>
                <a:extLst>
                  <a:ext uri="{0D108BD9-81ED-4DB2-BD59-A6C34878D82A}">
                    <a16:rowId xmlns:a16="http://schemas.microsoft.com/office/drawing/2014/main" val="2115099045"/>
                  </a:ext>
                </a:extLst>
              </a:tr>
              <a:tr h="331402">
                <a:tc>
                  <a:txBody>
                    <a:bodyPr/>
                    <a:lstStyle/>
                    <a:p>
                      <a:pPr marL="457200" algn="ctr">
                        <a:lnSpc>
                          <a:spcPct val="115000"/>
                        </a:lnSpc>
                        <a:spcAft>
                          <a:spcPts val="0"/>
                        </a:spcAft>
                      </a:pPr>
                      <a:r>
                        <a:rPr lang="fr-FR" sz="1600" dirty="0">
                          <a:effectLst/>
                          <a:latin typeface="Calibri" panose="020F0502020204030204" pitchFamily="34" charset="0"/>
                          <a:cs typeface="Calibri" panose="020F0502020204030204" pitchFamily="34" charset="0"/>
                        </a:rPr>
                        <a:t>3</a:t>
                      </a:r>
                      <a:r>
                        <a:rPr lang="fr-FR" sz="1600" baseline="30000" dirty="0">
                          <a:effectLst/>
                          <a:latin typeface="Calibri" panose="020F0502020204030204" pitchFamily="34" charset="0"/>
                          <a:cs typeface="Calibri" panose="020F0502020204030204" pitchFamily="34" charset="0"/>
                        </a:rPr>
                        <a:t>e</a:t>
                      </a:r>
                      <a:endParaRPr lang="fr-FR" sz="1600" dirty="0">
                        <a:effectLst/>
                        <a:latin typeface="Calibri" panose="020F0502020204030204" pitchFamily="34" charset="0"/>
                        <a:ea typeface="MS Mincho"/>
                        <a:cs typeface="Calibri" panose="020F0502020204030204" pitchFamily="34" charset="0"/>
                      </a:endParaRPr>
                    </a:p>
                  </a:txBody>
                  <a:tcPr marL="68580" marR="68580" marT="0" marB="0" anchor="ctr"/>
                </a:tc>
                <a:tc>
                  <a:txBody>
                    <a:bodyPr/>
                    <a:lstStyle/>
                    <a:p>
                      <a:pPr marL="457200" algn="ctr">
                        <a:lnSpc>
                          <a:spcPct val="115000"/>
                        </a:lnSpc>
                        <a:spcAft>
                          <a:spcPts val="0"/>
                        </a:spcAft>
                      </a:pPr>
                      <a:r>
                        <a:rPr lang="fr-FR" sz="1600" b="1" dirty="0" smtClean="0">
                          <a:effectLst/>
                          <a:latin typeface="Calibri" panose="020F0502020204030204" pitchFamily="34" charset="0"/>
                          <a:ea typeface="MS Mincho"/>
                          <a:cs typeface="Calibri" panose="020F0502020204030204" pitchFamily="34" charset="0"/>
                        </a:rPr>
                        <a:t>7</a:t>
                      </a:r>
                      <a:endParaRPr lang="fr-FR" sz="1600" b="1" dirty="0">
                        <a:effectLst/>
                        <a:latin typeface="Calibri" panose="020F0502020204030204" pitchFamily="34" charset="0"/>
                        <a:ea typeface="MS Mincho"/>
                        <a:cs typeface="Calibri" panose="020F0502020204030204" pitchFamily="34" charset="0"/>
                      </a:endParaRPr>
                    </a:p>
                  </a:txBody>
                  <a:tcPr marL="68580" marR="68580" marT="0" marB="0" anchor="ctr"/>
                </a:tc>
                <a:extLst>
                  <a:ext uri="{0D108BD9-81ED-4DB2-BD59-A6C34878D82A}">
                    <a16:rowId xmlns:a16="http://schemas.microsoft.com/office/drawing/2014/main" val="3650294997"/>
                  </a:ext>
                </a:extLst>
              </a:tr>
              <a:tr h="331402">
                <a:tc>
                  <a:txBody>
                    <a:bodyPr/>
                    <a:lstStyle/>
                    <a:p>
                      <a:pPr marL="457200" algn="ctr">
                        <a:lnSpc>
                          <a:spcPct val="115000"/>
                        </a:lnSpc>
                        <a:spcAft>
                          <a:spcPts val="0"/>
                        </a:spcAft>
                      </a:pPr>
                      <a:r>
                        <a:rPr lang="fr-FR" sz="1600" dirty="0">
                          <a:effectLst/>
                          <a:latin typeface="Calibri" panose="020F0502020204030204" pitchFamily="34" charset="0"/>
                          <a:cs typeface="Calibri" panose="020F0502020204030204" pitchFamily="34" charset="0"/>
                        </a:rPr>
                        <a:t>TOTAL</a:t>
                      </a:r>
                      <a:endParaRPr lang="fr-FR" sz="1600" dirty="0">
                        <a:effectLst/>
                        <a:latin typeface="Calibri" panose="020F0502020204030204" pitchFamily="34" charset="0"/>
                        <a:ea typeface="MS Mincho"/>
                        <a:cs typeface="Calibri" panose="020F0502020204030204" pitchFamily="34" charset="0"/>
                      </a:endParaRPr>
                    </a:p>
                  </a:txBody>
                  <a:tcPr marL="68580" marR="68580" marT="0" marB="0" anchor="ctr"/>
                </a:tc>
                <a:tc>
                  <a:txBody>
                    <a:bodyPr/>
                    <a:lstStyle/>
                    <a:p>
                      <a:pPr marL="457200" algn="ctr">
                        <a:lnSpc>
                          <a:spcPct val="115000"/>
                        </a:lnSpc>
                        <a:spcAft>
                          <a:spcPts val="0"/>
                        </a:spcAft>
                      </a:pPr>
                      <a:r>
                        <a:rPr lang="fr-FR" sz="1600" b="1" dirty="0" smtClean="0">
                          <a:effectLst/>
                          <a:latin typeface="Calibri" panose="020F0502020204030204" pitchFamily="34" charset="0"/>
                          <a:ea typeface="+mn-ea"/>
                          <a:cs typeface="Calibri" panose="020F0502020204030204" pitchFamily="34" charset="0"/>
                        </a:rPr>
                        <a:t>9</a:t>
                      </a:r>
                      <a:endParaRPr lang="fr-FR" sz="1600" b="1" dirty="0">
                        <a:effectLst/>
                        <a:latin typeface="Calibri" panose="020F0502020204030204" pitchFamily="34" charset="0"/>
                        <a:ea typeface="MS Mincho"/>
                        <a:cs typeface="Calibri" panose="020F0502020204030204" pitchFamily="34" charset="0"/>
                      </a:endParaRPr>
                    </a:p>
                  </a:txBody>
                  <a:tcPr marL="68580" marR="68580" marT="0" marB="0" anchor="ctr"/>
                </a:tc>
                <a:extLst>
                  <a:ext uri="{0D108BD9-81ED-4DB2-BD59-A6C34878D82A}">
                    <a16:rowId xmlns:a16="http://schemas.microsoft.com/office/drawing/2014/main" val="3300294083"/>
                  </a:ext>
                </a:extLst>
              </a:tr>
            </a:tbl>
          </a:graphicData>
        </a:graphic>
      </p:graphicFrame>
      <p:sp>
        <p:nvSpPr>
          <p:cNvPr id="6" name="Titre 1">
            <a:extLst>
              <a:ext uri="{FF2B5EF4-FFF2-40B4-BE49-F238E27FC236}">
                <a16:creationId xmlns:a16="http://schemas.microsoft.com/office/drawing/2014/main" id="{C67CB240-58D6-DAFD-C5D5-6AC753FE0B32}"/>
              </a:ext>
            </a:extLst>
          </p:cNvPr>
          <p:cNvSpPr txBox="1">
            <a:spLocks/>
          </p:cNvSpPr>
          <p:nvPr/>
        </p:nvSpPr>
        <p:spPr>
          <a:xfrm>
            <a:off x="1780415" y="187358"/>
            <a:ext cx="8974203" cy="581217"/>
          </a:xfrm>
          <a:prstGeom prst="rect">
            <a:avLst/>
          </a:prstGeom>
        </p:spPr>
        <p:txBody>
          <a:bodyPr vert="horz" lIns="91440" tIns="45720" rIns="91440" bIns="45720" rtlCol="0" anchor="t">
            <a:normAutofit/>
          </a:bodyPr>
          <a:lst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a:lstStyle>
          <a:p>
            <a:pPr algn="ctr"/>
            <a:r>
              <a:rPr lang="fr-FR" sz="2800" b="1" dirty="0">
                <a:solidFill>
                  <a:schemeClr val="accent1">
                    <a:lumMod val="50000"/>
                  </a:schemeClr>
                </a:solidFill>
                <a:latin typeface="Times New Roman" panose="02020603050405020304" pitchFamily="18" charset="0"/>
                <a:ea typeface="Times New Roman" panose="02020603050405020304" pitchFamily="18" charset="0"/>
              </a:rPr>
              <a:t>Discipline - </a:t>
            </a:r>
            <a:r>
              <a:rPr lang="fr-FR" sz="2800" b="1" dirty="0" smtClean="0">
                <a:solidFill>
                  <a:schemeClr val="accent1">
                    <a:lumMod val="50000"/>
                  </a:schemeClr>
                </a:solidFill>
                <a:latin typeface="Times New Roman" panose="02020603050405020304" pitchFamily="18" charset="0"/>
                <a:ea typeface="Times New Roman" panose="02020603050405020304" pitchFamily="18" charset="0"/>
              </a:rPr>
              <a:t>SANCTIONS</a:t>
            </a:r>
            <a:endParaRPr lang="fr-FR" sz="2800" dirty="0"/>
          </a:p>
        </p:txBody>
      </p:sp>
      <p:graphicFrame>
        <p:nvGraphicFramePr>
          <p:cNvPr id="3" name="Tableau 2"/>
          <p:cNvGraphicFramePr>
            <a:graphicFrameLocks noGrp="1"/>
          </p:cNvGraphicFramePr>
          <p:nvPr>
            <p:extLst>
              <p:ext uri="{D42A27DB-BD31-4B8C-83A1-F6EECF244321}">
                <p14:modId xmlns:p14="http://schemas.microsoft.com/office/powerpoint/2010/main" val="109922576"/>
              </p:ext>
            </p:extLst>
          </p:nvPr>
        </p:nvGraphicFramePr>
        <p:xfrm>
          <a:off x="3596337" y="953437"/>
          <a:ext cx="5824754" cy="2900388"/>
        </p:xfrm>
        <a:graphic>
          <a:graphicData uri="http://schemas.openxmlformats.org/drawingml/2006/table">
            <a:tbl>
              <a:tblPr firstRow="1" firstCol="1" bandRow="1">
                <a:tableStyleId>{5C22544A-7EE6-4342-B048-85BDC9FD1C3A}</a:tableStyleId>
              </a:tblPr>
              <a:tblGrid>
                <a:gridCol w="2067960">
                  <a:extLst>
                    <a:ext uri="{9D8B030D-6E8A-4147-A177-3AD203B41FA5}">
                      <a16:colId xmlns:a16="http://schemas.microsoft.com/office/drawing/2014/main" val="908439814"/>
                    </a:ext>
                  </a:extLst>
                </a:gridCol>
                <a:gridCol w="1878397">
                  <a:extLst>
                    <a:ext uri="{9D8B030D-6E8A-4147-A177-3AD203B41FA5}">
                      <a16:colId xmlns:a16="http://schemas.microsoft.com/office/drawing/2014/main" val="2020500707"/>
                    </a:ext>
                  </a:extLst>
                </a:gridCol>
                <a:gridCol w="1878397">
                  <a:extLst>
                    <a:ext uri="{9D8B030D-6E8A-4147-A177-3AD203B41FA5}">
                      <a16:colId xmlns:a16="http://schemas.microsoft.com/office/drawing/2014/main" val="3310131746"/>
                    </a:ext>
                  </a:extLst>
                </a:gridCol>
              </a:tblGrid>
              <a:tr h="762822">
                <a:tc gridSpan="3">
                  <a:txBody>
                    <a:bodyPr/>
                    <a:lstStyle/>
                    <a:p>
                      <a:pPr algn="ctr" fontAlgn="ctr"/>
                      <a:r>
                        <a:rPr lang="fr-FR" sz="1800" u="none" strike="noStrike" dirty="0">
                          <a:effectLst/>
                          <a:latin typeface="Calibri" panose="020F0502020204030204" pitchFamily="34" charset="0"/>
                          <a:cs typeface="Calibri" panose="020F0502020204030204" pitchFamily="34" charset="0"/>
                        </a:rPr>
                        <a:t>Exclusions temporaires de l’établissement et </a:t>
                      </a:r>
                      <a:r>
                        <a:rPr lang="fr-FR" sz="1800" u="none" strike="noStrike" dirty="0" smtClean="0">
                          <a:effectLst/>
                          <a:latin typeface="Calibri" panose="020F0502020204030204" pitchFamily="34" charset="0"/>
                          <a:cs typeface="Calibri" panose="020F0502020204030204" pitchFamily="34" charset="0"/>
                        </a:rPr>
                        <a:t>inclusions</a:t>
                      </a:r>
                      <a:r>
                        <a:rPr lang="fr-FR" sz="1800" u="none" strike="noStrike" baseline="0" dirty="0" smtClean="0">
                          <a:effectLst/>
                          <a:latin typeface="Calibri" panose="020F0502020204030204" pitchFamily="34" charset="0"/>
                          <a:cs typeface="Calibri" panose="020F0502020204030204" pitchFamily="34" charset="0"/>
                        </a:rPr>
                        <a:t> </a:t>
                      </a:r>
                      <a:r>
                        <a:rPr lang="fr-FR" sz="1800" u="none" strike="noStrike" dirty="0" smtClean="0">
                          <a:effectLst/>
                          <a:latin typeface="Calibri" panose="020F0502020204030204" pitchFamily="34" charset="0"/>
                          <a:cs typeface="Calibri" panose="020F0502020204030204" pitchFamily="34" charset="0"/>
                        </a:rPr>
                        <a:t>prononcées </a:t>
                      </a:r>
                      <a:r>
                        <a:rPr lang="fr-FR" sz="1800" u="none" strike="noStrike" dirty="0">
                          <a:effectLst/>
                          <a:latin typeface="Calibri" panose="020F0502020204030204" pitchFamily="34" charset="0"/>
                          <a:cs typeface="Calibri" panose="020F0502020204030204" pitchFamily="34" charset="0"/>
                        </a:rPr>
                        <a:t>par le chef d’établissement en </a:t>
                      </a:r>
                      <a:r>
                        <a:rPr lang="fr-FR" sz="1800" u="none" strike="noStrike" dirty="0" smtClean="0">
                          <a:effectLst/>
                          <a:latin typeface="Calibri" panose="020F0502020204030204" pitchFamily="34" charset="0"/>
                          <a:cs typeface="Calibri" panose="020F0502020204030204" pitchFamily="34" charset="0"/>
                        </a:rPr>
                        <a:t>2024-25</a:t>
                      </a:r>
                      <a:endParaRPr lang="fr-FR" sz="1800" b="0" i="0" u="none" strike="noStrike" dirty="0">
                        <a:solidFill>
                          <a:srgbClr val="FFFFFF"/>
                        </a:solidFill>
                        <a:effectLst/>
                        <a:latin typeface="Calibri" panose="020F0502020204030204" pitchFamily="34" charset="0"/>
                        <a:cs typeface="Calibri" panose="020F0502020204030204" pitchFamily="34" charset="0"/>
                      </a:endParaRPr>
                    </a:p>
                  </a:txBody>
                  <a:tcPr marL="6350" marR="6350" marT="6350" marB="0" anchor="ct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3256475667"/>
                  </a:ext>
                </a:extLst>
              </a:tr>
              <a:tr h="734216">
                <a:tc>
                  <a:txBody>
                    <a:bodyPr/>
                    <a:lstStyle/>
                    <a:p>
                      <a:pPr algn="ctr" fontAlgn="ctr"/>
                      <a:r>
                        <a:rPr lang="fr-FR" sz="1800" u="none" strike="noStrike" dirty="0">
                          <a:effectLst/>
                          <a:latin typeface="Calibri" panose="020F0502020204030204" pitchFamily="34" charset="0"/>
                          <a:cs typeface="Calibri" panose="020F0502020204030204" pitchFamily="34" charset="0"/>
                        </a:rPr>
                        <a:t> </a:t>
                      </a:r>
                      <a:endParaRPr lang="fr-FR" sz="1800" b="0" i="0" u="none" strike="noStrike" dirty="0">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u="none" strike="noStrike" dirty="0">
                          <a:effectLst/>
                          <a:latin typeface="Calibri" panose="020F0502020204030204" pitchFamily="34" charset="0"/>
                          <a:cs typeface="Calibri" panose="020F0502020204030204" pitchFamily="34" charset="0"/>
                        </a:rPr>
                        <a:t>Exclusions temporaires</a:t>
                      </a:r>
                      <a:endParaRPr lang="fr-FR" sz="1800" b="0" i="0" u="none" strike="noStrike" dirty="0">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u="none" strike="noStrike" dirty="0">
                          <a:effectLst/>
                          <a:latin typeface="Calibri" panose="020F0502020204030204" pitchFamily="34" charset="0"/>
                          <a:cs typeface="Calibri" panose="020F0502020204030204" pitchFamily="34" charset="0"/>
                        </a:rPr>
                        <a:t>Exclusions en inclusion</a:t>
                      </a:r>
                      <a:endParaRPr lang="fr-FR" sz="1800" b="0" i="0" u="none" strike="noStrike" dirty="0">
                        <a:solidFill>
                          <a:srgbClr val="FFFFFF"/>
                        </a:solidFill>
                        <a:effectLst/>
                        <a:latin typeface="Calibri" panose="020F0502020204030204" pitchFamily="34" charset="0"/>
                        <a:cs typeface="Calibri" panose="020F0502020204030204" pitchFamily="34" charset="0"/>
                      </a:endParaRPr>
                    </a:p>
                  </a:txBody>
                  <a:tcPr marL="6350" marR="6350" marT="6350" marB="0" anchor="ctr"/>
                </a:tc>
                <a:extLst>
                  <a:ext uri="{0D108BD9-81ED-4DB2-BD59-A6C34878D82A}">
                    <a16:rowId xmlns:a16="http://schemas.microsoft.com/office/drawing/2014/main" val="311817945"/>
                  </a:ext>
                </a:extLst>
              </a:tr>
              <a:tr h="276523">
                <a:tc>
                  <a:txBody>
                    <a:bodyPr/>
                    <a:lstStyle/>
                    <a:p>
                      <a:pPr algn="ctr" fontAlgn="ctr"/>
                      <a:r>
                        <a:rPr lang="fr-FR" sz="1800" u="none" strike="noStrike">
                          <a:effectLst/>
                          <a:latin typeface="Calibri" panose="020F0502020204030204" pitchFamily="34" charset="0"/>
                          <a:cs typeface="Calibri" panose="020F0502020204030204" pitchFamily="34" charset="0"/>
                        </a:rPr>
                        <a:t>6e</a:t>
                      </a:r>
                      <a:endParaRPr lang="fr-FR" sz="1800" b="0" i="0" u="none" strike="noStrike">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b="0" i="0" u="none" strike="noStrike" dirty="0" smtClean="0">
                          <a:solidFill>
                            <a:schemeClr val="tx1"/>
                          </a:solidFill>
                          <a:effectLst/>
                          <a:latin typeface="Calibri" panose="020F0502020204030204" pitchFamily="34" charset="0"/>
                          <a:cs typeface="Calibri" panose="020F0502020204030204" pitchFamily="34" charset="0"/>
                        </a:rPr>
                        <a:t>12</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b"/>
                      <a:r>
                        <a:rPr lang="fr-FR" sz="1800" b="0" i="0" u="none" strike="noStrike" dirty="0" smtClean="0">
                          <a:solidFill>
                            <a:schemeClr val="tx1"/>
                          </a:solidFill>
                          <a:effectLst/>
                          <a:latin typeface="Calibri" panose="020F0502020204030204" pitchFamily="34" charset="0"/>
                          <a:cs typeface="Calibri" panose="020F0502020204030204" pitchFamily="34" charset="0"/>
                        </a:rPr>
                        <a:t>7</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b"/>
                </a:tc>
                <a:extLst>
                  <a:ext uri="{0D108BD9-81ED-4DB2-BD59-A6C34878D82A}">
                    <a16:rowId xmlns:a16="http://schemas.microsoft.com/office/drawing/2014/main" val="2906664228"/>
                  </a:ext>
                </a:extLst>
              </a:tr>
              <a:tr h="276523">
                <a:tc>
                  <a:txBody>
                    <a:bodyPr/>
                    <a:lstStyle/>
                    <a:p>
                      <a:pPr algn="ctr" fontAlgn="ctr"/>
                      <a:r>
                        <a:rPr lang="fr-FR" sz="1800" u="none" strike="noStrike">
                          <a:effectLst/>
                          <a:latin typeface="Calibri" panose="020F0502020204030204" pitchFamily="34" charset="0"/>
                          <a:cs typeface="Calibri" panose="020F0502020204030204" pitchFamily="34" charset="0"/>
                        </a:rPr>
                        <a:t>5e</a:t>
                      </a:r>
                      <a:endParaRPr lang="fr-FR" sz="1800" b="0" i="0" u="none" strike="noStrike">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b="0" i="0" u="none" strike="noStrike" dirty="0" smtClean="0">
                          <a:solidFill>
                            <a:schemeClr val="tx1"/>
                          </a:solidFill>
                          <a:effectLst/>
                          <a:latin typeface="Calibri" panose="020F0502020204030204" pitchFamily="34" charset="0"/>
                          <a:cs typeface="Calibri" panose="020F0502020204030204" pitchFamily="34" charset="0"/>
                        </a:rPr>
                        <a:t>31</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b"/>
                      <a:r>
                        <a:rPr lang="fr-FR" sz="1800" b="0" i="0" u="none" strike="noStrike" dirty="0" smtClean="0">
                          <a:solidFill>
                            <a:schemeClr val="tx1"/>
                          </a:solidFill>
                          <a:effectLst/>
                          <a:latin typeface="Calibri" panose="020F0502020204030204" pitchFamily="34" charset="0"/>
                          <a:cs typeface="Calibri" panose="020F0502020204030204" pitchFamily="34" charset="0"/>
                        </a:rPr>
                        <a:t>3</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b"/>
                </a:tc>
                <a:extLst>
                  <a:ext uri="{0D108BD9-81ED-4DB2-BD59-A6C34878D82A}">
                    <a16:rowId xmlns:a16="http://schemas.microsoft.com/office/drawing/2014/main" val="755795270"/>
                  </a:ext>
                </a:extLst>
              </a:tr>
              <a:tr h="276523">
                <a:tc>
                  <a:txBody>
                    <a:bodyPr/>
                    <a:lstStyle/>
                    <a:p>
                      <a:pPr algn="ctr" fontAlgn="ctr"/>
                      <a:r>
                        <a:rPr lang="fr-FR" sz="1800" u="none" strike="noStrike">
                          <a:effectLst/>
                          <a:latin typeface="Calibri" panose="020F0502020204030204" pitchFamily="34" charset="0"/>
                          <a:cs typeface="Calibri" panose="020F0502020204030204" pitchFamily="34" charset="0"/>
                        </a:rPr>
                        <a:t>4e</a:t>
                      </a:r>
                      <a:endParaRPr lang="fr-FR" sz="1800" b="0" i="0" u="none" strike="noStrike">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b="0" i="0" u="none" strike="noStrike" dirty="0" smtClean="0">
                          <a:solidFill>
                            <a:schemeClr val="tx1"/>
                          </a:solidFill>
                          <a:effectLst/>
                          <a:latin typeface="Calibri" panose="020F0502020204030204" pitchFamily="34" charset="0"/>
                          <a:cs typeface="Calibri" panose="020F0502020204030204" pitchFamily="34" charset="0"/>
                        </a:rPr>
                        <a:t>42</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b"/>
                      <a:r>
                        <a:rPr lang="fr-FR" sz="1800" b="0" i="0" u="none" strike="noStrike" dirty="0" smtClean="0">
                          <a:solidFill>
                            <a:schemeClr val="tx1"/>
                          </a:solidFill>
                          <a:effectLst/>
                          <a:latin typeface="Calibri" panose="020F0502020204030204" pitchFamily="34" charset="0"/>
                          <a:cs typeface="Calibri" panose="020F0502020204030204" pitchFamily="34" charset="0"/>
                        </a:rPr>
                        <a:t>0</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b"/>
                </a:tc>
                <a:extLst>
                  <a:ext uri="{0D108BD9-81ED-4DB2-BD59-A6C34878D82A}">
                    <a16:rowId xmlns:a16="http://schemas.microsoft.com/office/drawing/2014/main" val="3628737544"/>
                  </a:ext>
                </a:extLst>
              </a:tr>
              <a:tr h="276523">
                <a:tc>
                  <a:txBody>
                    <a:bodyPr/>
                    <a:lstStyle/>
                    <a:p>
                      <a:pPr algn="ctr" fontAlgn="ctr"/>
                      <a:r>
                        <a:rPr lang="fr-FR" sz="1800" u="none" strike="noStrike">
                          <a:effectLst/>
                          <a:latin typeface="Calibri" panose="020F0502020204030204" pitchFamily="34" charset="0"/>
                          <a:cs typeface="Calibri" panose="020F0502020204030204" pitchFamily="34" charset="0"/>
                        </a:rPr>
                        <a:t>3e</a:t>
                      </a:r>
                      <a:endParaRPr lang="fr-FR" sz="1800" b="0" i="0" u="none" strike="noStrike">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b="0" i="0" u="none" strike="noStrike" dirty="0" smtClean="0">
                          <a:solidFill>
                            <a:schemeClr val="tx1"/>
                          </a:solidFill>
                          <a:effectLst/>
                          <a:latin typeface="Calibri" panose="020F0502020204030204" pitchFamily="34" charset="0"/>
                          <a:cs typeface="Calibri" panose="020F0502020204030204" pitchFamily="34" charset="0"/>
                        </a:rPr>
                        <a:t>17</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b"/>
                      <a:r>
                        <a:rPr lang="fr-FR" sz="1800" b="0" i="0" u="none" strike="noStrike" dirty="0" smtClean="0">
                          <a:solidFill>
                            <a:schemeClr val="tx1"/>
                          </a:solidFill>
                          <a:effectLst/>
                          <a:latin typeface="Calibri" panose="020F0502020204030204" pitchFamily="34" charset="0"/>
                          <a:cs typeface="Calibri" panose="020F0502020204030204" pitchFamily="34" charset="0"/>
                        </a:rPr>
                        <a:t>0</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b"/>
                </a:tc>
                <a:extLst>
                  <a:ext uri="{0D108BD9-81ED-4DB2-BD59-A6C34878D82A}">
                    <a16:rowId xmlns:a16="http://schemas.microsoft.com/office/drawing/2014/main" val="2669490660"/>
                  </a:ext>
                </a:extLst>
              </a:tr>
              <a:tr h="276523">
                <a:tc>
                  <a:txBody>
                    <a:bodyPr/>
                    <a:lstStyle/>
                    <a:p>
                      <a:pPr algn="ctr" fontAlgn="ctr"/>
                      <a:r>
                        <a:rPr lang="fr-FR" sz="1800" u="none" strike="noStrike">
                          <a:effectLst/>
                          <a:latin typeface="Calibri" panose="020F0502020204030204" pitchFamily="34" charset="0"/>
                          <a:cs typeface="Calibri" panose="020F0502020204030204" pitchFamily="34" charset="0"/>
                        </a:rPr>
                        <a:t>TOTAL</a:t>
                      </a:r>
                      <a:endParaRPr lang="fr-FR" sz="1800" b="0" i="0" u="none" strike="noStrike">
                        <a:solidFill>
                          <a:srgbClr val="FFFFFF"/>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ctr"/>
                      <a:r>
                        <a:rPr lang="fr-FR" sz="1800" b="0" i="0" u="none" strike="noStrike" dirty="0" smtClean="0">
                          <a:solidFill>
                            <a:schemeClr val="tx1"/>
                          </a:solidFill>
                          <a:effectLst/>
                          <a:latin typeface="Calibri" panose="020F0502020204030204" pitchFamily="34" charset="0"/>
                          <a:cs typeface="Calibri" panose="020F0502020204030204" pitchFamily="34" charset="0"/>
                        </a:rPr>
                        <a:t>102</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ctr"/>
                </a:tc>
                <a:tc>
                  <a:txBody>
                    <a:bodyPr/>
                    <a:lstStyle/>
                    <a:p>
                      <a:pPr algn="ctr" fontAlgn="b"/>
                      <a:r>
                        <a:rPr lang="fr-FR" sz="1800" b="0" i="0" u="none" strike="noStrike" dirty="0" smtClean="0">
                          <a:solidFill>
                            <a:schemeClr val="tx1"/>
                          </a:solidFill>
                          <a:effectLst/>
                          <a:latin typeface="Calibri" panose="020F0502020204030204" pitchFamily="34" charset="0"/>
                          <a:cs typeface="Calibri" panose="020F0502020204030204" pitchFamily="34" charset="0"/>
                        </a:rPr>
                        <a:t>10</a:t>
                      </a:r>
                      <a:endParaRPr lang="fr-FR" sz="1800" b="0" i="0" u="none" strike="noStrike" dirty="0">
                        <a:solidFill>
                          <a:schemeClr val="tx1"/>
                        </a:solidFill>
                        <a:effectLst/>
                        <a:latin typeface="Calibri" panose="020F0502020204030204" pitchFamily="34" charset="0"/>
                        <a:cs typeface="Calibri" panose="020F0502020204030204" pitchFamily="34" charset="0"/>
                      </a:endParaRPr>
                    </a:p>
                  </a:txBody>
                  <a:tcPr marL="6350" marR="6350" marT="6350" marB="0" anchor="b"/>
                </a:tc>
                <a:extLst>
                  <a:ext uri="{0D108BD9-81ED-4DB2-BD59-A6C34878D82A}">
                    <a16:rowId xmlns:a16="http://schemas.microsoft.com/office/drawing/2014/main" val="3433241463"/>
                  </a:ext>
                </a:extLst>
              </a:tr>
            </a:tbl>
          </a:graphicData>
        </a:graphic>
      </p:graphicFrame>
    </p:spTree>
    <p:extLst>
      <p:ext uri="{BB962C8B-B14F-4D97-AF65-F5344CB8AC3E}">
        <p14:creationId xmlns:p14="http://schemas.microsoft.com/office/powerpoint/2010/main" val="20382499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1"/>
          <p:cNvSpPr>
            <a:spLocks noChangeArrowheads="1"/>
          </p:cNvSpPr>
          <p:nvPr/>
        </p:nvSpPr>
        <p:spPr bwMode="auto">
          <a:xfrm>
            <a:off x="1762274" y="991342"/>
            <a:ext cx="96520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defTabSz="914400" eaLnBrk="0" fontAlgn="base" hangingPunct="0">
              <a:spcBef>
                <a:spcPct val="0"/>
              </a:spcBef>
              <a:spcAft>
                <a:spcPct val="0"/>
              </a:spcAft>
            </a:pPr>
            <a:r>
              <a:rPr lang="fr-FR" altLang="fr-FR" sz="2000" dirty="0">
                <a:latin typeface="Calibri" panose="020F0502020204030204" pitchFamily="34" charset="0"/>
                <a:ea typeface="Times New Roman" panose="02020603050405020304" pitchFamily="18" charset="0"/>
                <a:cs typeface="Calibri" panose="020F0502020204030204" pitchFamily="34" charset="0"/>
              </a:rPr>
              <a:t>Le GPDS, réunissant la Direction, la psychologue de l’Éducation nationale, l’infirmière et le CPE, propose des solutions pour accompagner les élèves en risque de décrochage. </a:t>
            </a:r>
            <a:endParaRPr lang="fr-FR" altLang="fr-FR" sz="2000" dirty="0" smtClean="0">
              <a:latin typeface="Calibri" panose="020F0502020204030204" pitchFamily="34" charset="0"/>
              <a:ea typeface="Times New Roman" panose="02020603050405020304" pitchFamily="18" charset="0"/>
              <a:cs typeface="Calibri" panose="020F0502020204030204" pitchFamily="34" charset="0"/>
            </a:endParaRPr>
          </a:p>
          <a:p>
            <a:pPr lvl="0" defTabSz="914400" eaLnBrk="0" fontAlgn="base" hangingPunct="0">
              <a:spcBef>
                <a:spcPct val="0"/>
              </a:spcBef>
              <a:spcAft>
                <a:spcPct val="0"/>
              </a:spcAft>
            </a:pPr>
            <a:endParaRPr lang="fr-FR" altLang="fr-FR" sz="2000" dirty="0">
              <a:latin typeface="Calibri" panose="020F0502020204030204" pitchFamily="34" charset="0"/>
              <a:ea typeface="Times New Roman" panose="02020603050405020304" pitchFamily="18" charset="0"/>
              <a:cs typeface="Calibri" panose="020F0502020204030204" pitchFamily="34" charset="0"/>
            </a:endParaRPr>
          </a:p>
          <a:p>
            <a:pPr lvl="0" defTabSz="914400" eaLnBrk="0" fontAlgn="base" hangingPunct="0">
              <a:spcBef>
                <a:spcPct val="0"/>
              </a:spcBef>
              <a:spcAft>
                <a:spcPct val="0"/>
              </a:spcAft>
            </a:pPr>
            <a:r>
              <a:rPr lang="fr-FR" altLang="fr-FR" sz="2000" dirty="0" smtClean="0">
                <a:latin typeface="Calibri" panose="020F0502020204030204" pitchFamily="34" charset="0"/>
                <a:ea typeface="Times New Roman" panose="02020603050405020304" pitchFamily="18" charset="0"/>
                <a:cs typeface="Calibri" panose="020F0502020204030204" pitchFamily="34" charset="0"/>
              </a:rPr>
              <a:t>Les </a:t>
            </a:r>
            <a:r>
              <a:rPr lang="fr-FR" altLang="fr-FR" sz="2000" dirty="0">
                <a:latin typeface="Calibri" panose="020F0502020204030204" pitchFamily="34" charset="0"/>
                <a:ea typeface="Times New Roman" panose="02020603050405020304" pitchFamily="18" charset="0"/>
                <a:cs typeface="Calibri" panose="020F0502020204030204" pitchFamily="34" charset="0"/>
              </a:rPr>
              <a:t>situations rencontrées exigent souvent le soutien des familles (usage excessif des écrans, manque de cadre, difficultés de respect des règles, représentations irréalistes de l’orientation). </a:t>
            </a:r>
            <a:endParaRPr lang="fr-FR" altLang="fr-FR" sz="2000" dirty="0" smtClean="0">
              <a:latin typeface="Calibri" panose="020F0502020204030204" pitchFamily="34" charset="0"/>
              <a:ea typeface="Times New Roman" panose="02020603050405020304" pitchFamily="18" charset="0"/>
              <a:cs typeface="Calibri" panose="020F0502020204030204" pitchFamily="34" charset="0"/>
            </a:endParaRPr>
          </a:p>
          <a:p>
            <a:pPr lvl="0" defTabSz="914400" eaLnBrk="0" fontAlgn="base" hangingPunct="0">
              <a:spcBef>
                <a:spcPct val="0"/>
              </a:spcBef>
              <a:spcAft>
                <a:spcPct val="0"/>
              </a:spcAft>
            </a:pPr>
            <a:endParaRPr lang="fr-FR" altLang="fr-FR" sz="2000" dirty="0">
              <a:latin typeface="Calibri" panose="020F0502020204030204" pitchFamily="34" charset="0"/>
              <a:ea typeface="Times New Roman" panose="02020603050405020304" pitchFamily="18" charset="0"/>
              <a:cs typeface="Calibri" panose="020F0502020204030204" pitchFamily="34" charset="0"/>
            </a:endParaRPr>
          </a:p>
          <a:p>
            <a:pPr lvl="0" defTabSz="914400" eaLnBrk="0" fontAlgn="base" hangingPunct="0">
              <a:spcBef>
                <a:spcPct val="0"/>
              </a:spcBef>
              <a:spcAft>
                <a:spcPct val="0"/>
              </a:spcAft>
            </a:pPr>
            <a:r>
              <a:rPr lang="fr-FR" altLang="fr-FR" sz="2000" dirty="0" smtClean="0">
                <a:latin typeface="Calibri" panose="020F0502020204030204" pitchFamily="34" charset="0"/>
                <a:ea typeface="Times New Roman" panose="02020603050405020304" pitchFamily="18" charset="0"/>
                <a:cs typeface="Calibri" panose="020F0502020204030204" pitchFamily="34" charset="0"/>
              </a:rPr>
              <a:t>La </a:t>
            </a:r>
            <a:r>
              <a:rPr lang="fr-FR" altLang="fr-FR" sz="2000" dirty="0">
                <a:latin typeface="Calibri" panose="020F0502020204030204" pitchFamily="34" charset="0"/>
                <a:ea typeface="Times New Roman" panose="02020603050405020304" pitchFamily="18" charset="0"/>
                <a:cs typeface="Calibri" panose="020F0502020204030204" pitchFamily="34" charset="0"/>
              </a:rPr>
              <a:t>participation du médecin scolaire </a:t>
            </a:r>
            <a:r>
              <a:rPr lang="fr-FR" altLang="fr-FR" sz="2000" dirty="0" smtClean="0">
                <a:latin typeface="Calibri" panose="020F0502020204030204" pitchFamily="34" charset="0"/>
                <a:ea typeface="Times New Roman" panose="02020603050405020304" pitchFamily="18" charset="0"/>
                <a:cs typeface="Calibri" panose="020F0502020204030204" pitchFamily="34" charset="0"/>
              </a:rPr>
              <a:t>peut parfois permettre de </a:t>
            </a:r>
            <a:r>
              <a:rPr lang="fr-FR" altLang="fr-FR" sz="2000" dirty="0">
                <a:latin typeface="Calibri" panose="020F0502020204030204" pitchFamily="34" charset="0"/>
                <a:ea typeface="Times New Roman" panose="02020603050405020304" pitchFamily="18" charset="0"/>
                <a:cs typeface="Calibri" panose="020F0502020204030204" pitchFamily="34" charset="0"/>
              </a:rPr>
              <a:t>faire progresser certains dossiers.</a:t>
            </a:r>
          </a:p>
        </p:txBody>
      </p:sp>
      <p:sp>
        <p:nvSpPr>
          <p:cNvPr id="4" name="Rectangle 3"/>
          <p:cNvSpPr/>
          <p:nvPr/>
        </p:nvSpPr>
        <p:spPr>
          <a:xfrm>
            <a:off x="4179819" y="232792"/>
            <a:ext cx="5288627" cy="369332"/>
          </a:xfrm>
          <a:prstGeom prst="rect">
            <a:avLst/>
          </a:prstGeom>
        </p:spPr>
        <p:txBody>
          <a:bodyPr wrap="none">
            <a:spAutoFit/>
          </a:bodyPr>
          <a:lstStyle/>
          <a:p>
            <a:pPr lvl="0" defTabSz="914400" eaLnBrk="0" fontAlgn="base" hangingPunct="0">
              <a:spcBef>
                <a:spcPct val="0"/>
              </a:spcBef>
              <a:spcAft>
                <a:spcPct val="0"/>
              </a:spcAft>
            </a:pPr>
            <a:r>
              <a:rPr lang="fr-FR" altLang="fr-FR" b="1" dirty="0">
                <a:solidFill>
                  <a:schemeClr val="accent2"/>
                </a:solidFill>
                <a:latin typeface="Arial" panose="020B0604020202020204" pitchFamily="34" charset="0"/>
                <a:ea typeface="Times New Roman" panose="02020603050405020304" pitchFamily="18" charset="0"/>
              </a:rPr>
              <a:t>Groupe de Prévention du Décrochage Scolaire</a:t>
            </a:r>
            <a:endParaRPr lang="fr-FR" altLang="fr-FR" sz="1000" b="1" dirty="0">
              <a:solidFill>
                <a:schemeClr val="accent2"/>
              </a:solidFill>
              <a:latin typeface="Arial" panose="020B0604020202020204" pitchFamily="34" charset="0"/>
            </a:endParaRPr>
          </a:p>
        </p:txBody>
      </p:sp>
      <p:sp>
        <p:nvSpPr>
          <p:cNvPr id="5" name="Rectangle 4"/>
          <p:cNvSpPr/>
          <p:nvPr/>
        </p:nvSpPr>
        <p:spPr>
          <a:xfrm>
            <a:off x="1836165" y="4095098"/>
            <a:ext cx="6052565" cy="584775"/>
          </a:xfrm>
          <a:prstGeom prst="rect">
            <a:avLst/>
          </a:prstGeom>
        </p:spPr>
        <p:txBody>
          <a:bodyPr wrap="square">
            <a:spAutoFit/>
          </a:bodyPr>
          <a:lstStyle/>
          <a:p>
            <a:r>
              <a:rPr lang="fr-FR" sz="1600" b="1" dirty="0" smtClean="0">
                <a:solidFill>
                  <a:schemeClr val="accent2">
                    <a:lumMod val="75000"/>
                  </a:schemeClr>
                </a:solidFill>
                <a:latin typeface="Calibri" panose="020F0502020204030204" pitchFamily="34" charset="0"/>
                <a:cs typeface="Calibri" panose="020F0502020204030204" pitchFamily="34" charset="0"/>
              </a:rPr>
              <a:t>Nombre de cas étudiés par GPDS</a:t>
            </a:r>
            <a:endParaRPr lang="fr-FR" sz="1600" b="1" dirty="0">
              <a:solidFill>
                <a:schemeClr val="accent2">
                  <a:lumMod val="75000"/>
                </a:schemeClr>
              </a:solidFill>
              <a:latin typeface="Calibri" panose="020F0502020204030204" pitchFamily="34" charset="0"/>
              <a:cs typeface="Calibri" panose="020F0502020204030204" pitchFamily="34" charset="0"/>
            </a:endParaRPr>
          </a:p>
          <a:p>
            <a:r>
              <a:rPr lang="fr-FR" sz="1600" b="1" dirty="0">
                <a:latin typeface="Calibri" panose="020F0502020204030204" pitchFamily="34" charset="0"/>
                <a:cs typeface="Calibri" panose="020F0502020204030204" pitchFamily="34" charset="0"/>
              </a:rPr>
              <a:t> </a:t>
            </a:r>
          </a:p>
        </p:txBody>
      </p:sp>
    </p:spTree>
    <p:extLst>
      <p:ext uri="{BB962C8B-B14F-4D97-AF65-F5344CB8AC3E}">
        <p14:creationId xmlns:p14="http://schemas.microsoft.com/office/powerpoint/2010/main" val="41479996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1905409" y="454484"/>
            <a:ext cx="10021454" cy="203132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just"/>
            <a:r>
              <a:rPr lang="fr-FR" b="1" dirty="0">
                <a:solidFill>
                  <a:srgbClr val="002060"/>
                </a:solidFill>
                <a:latin typeface="Calibri" panose="020F0502020204030204" pitchFamily="34" charset="0"/>
                <a:cs typeface="Calibri" panose="020F0502020204030204" pitchFamily="34" charset="0"/>
              </a:rPr>
              <a:t>Le bilan pédagogique présenté en cette fin d’année </a:t>
            </a:r>
            <a:r>
              <a:rPr lang="fr-FR" b="1" dirty="0" smtClean="0">
                <a:solidFill>
                  <a:srgbClr val="002060"/>
                </a:solidFill>
                <a:latin typeface="Calibri" panose="020F0502020204030204" pitchFamily="34" charset="0"/>
                <a:cs typeface="Calibri" panose="020F0502020204030204" pitchFamily="34" charset="0"/>
              </a:rPr>
              <a:t>2024-25 </a:t>
            </a:r>
            <a:r>
              <a:rPr lang="fr-FR" b="1" dirty="0">
                <a:solidFill>
                  <a:srgbClr val="002060"/>
                </a:solidFill>
                <a:latin typeface="Calibri" panose="020F0502020204030204" pitchFamily="34" charset="0"/>
                <a:cs typeface="Calibri" panose="020F0502020204030204" pitchFamily="34" charset="0"/>
              </a:rPr>
              <a:t>se veut le reflet de la vie de l’établissement sur la période concernée.</a:t>
            </a:r>
          </a:p>
          <a:p>
            <a:pPr algn="just"/>
            <a:endParaRPr lang="fr-FR" b="1" dirty="0">
              <a:solidFill>
                <a:srgbClr val="002060"/>
              </a:solidFill>
              <a:latin typeface="Calibri" panose="020F0502020204030204" pitchFamily="34" charset="0"/>
              <a:cs typeface="Calibri" panose="020F0502020204030204" pitchFamily="34" charset="0"/>
            </a:endParaRPr>
          </a:p>
          <a:p>
            <a:pPr algn="just"/>
            <a:r>
              <a:rPr lang="fr-FR" b="1" dirty="0">
                <a:solidFill>
                  <a:srgbClr val="002060"/>
                </a:solidFill>
                <a:latin typeface="Calibri" panose="020F0502020204030204" pitchFamily="34" charset="0"/>
                <a:cs typeface="Calibri" panose="020F0502020204030204" pitchFamily="34" charset="0"/>
              </a:rPr>
              <a:t>Il comporte le bilan des projets mis en œuvre dans l’année, mais aussi un état des lieux des résultats aux différents examens, diplômes, certifications…, un bilan chiffré de l’orientation et des effectifs, une analyse des données vie scolaire (absences, retards, punitions et sanctions) et de la santé des élèves, un regard sur la communication de </a:t>
            </a:r>
            <a:r>
              <a:rPr lang="fr-FR" b="1" dirty="0" smtClean="0">
                <a:solidFill>
                  <a:srgbClr val="002060"/>
                </a:solidFill>
                <a:latin typeface="Calibri" panose="020F0502020204030204" pitchFamily="34" charset="0"/>
                <a:cs typeface="Calibri" panose="020F0502020204030204" pitchFamily="34" charset="0"/>
              </a:rPr>
              <a:t>l’établissement</a:t>
            </a:r>
            <a:r>
              <a:rPr lang="fr-FR" b="1" dirty="0">
                <a:solidFill>
                  <a:srgbClr val="002060"/>
                </a:solidFill>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2443527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848831" y="157018"/>
            <a:ext cx="4439611" cy="628072"/>
          </a:xfrm>
        </p:spPr>
        <p:txBody>
          <a:bodyPr>
            <a:normAutofit/>
          </a:bodyPr>
          <a:lstStyle/>
          <a:p>
            <a:pPr algn="ctr"/>
            <a:r>
              <a:rPr lang="fr-FR" sz="2800" b="1" dirty="0">
                <a:solidFill>
                  <a:srgbClr val="002060"/>
                </a:solidFill>
                <a:latin typeface="Calibri" panose="020F0502020204030204" pitchFamily="34" charset="0"/>
                <a:cs typeface="Calibri" panose="020F0502020204030204" pitchFamily="34" charset="0"/>
              </a:rPr>
              <a:t>BILAN DE </a:t>
            </a:r>
            <a:r>
              <a:rPr lang="fr-FR" sz="2800" b="1" dirty="0" smtClean="0">
                <a:solidFill>
                  <a:srgbClr val="002060"/>
                </a:solidFill>
                <a:latin typeface="Calibri" panose="020F0502020204030204" pitchFamily="34" charset="0"/>
                <a:cs typeface="Calibri" panose="020F0502020204030204" pitchFamily="34" charset="0"/>
              </a:rPr>
              <a:t>CESCE 2024-2025</a:t>
            </a:r>
            <a:endParaRPr lang="fr-FR" sz="2800" dirty="0">
              <a:solidFill>
                <a:srgbClr val="002060"/>
              </a:solidFill>
              <a:latin typeface="Calibri" panose="020F0502020204030204" pitchFamily="34" charset="0"/>
              <a:cs typeface="Calibri" panose="020F0502020204030204" pitchFamily="34" charset="0"/>
            </a:endParaRPr>
          </a:p>
        </p:txBody>
      </p:sp>
      <p:sp>
        <p:nvSpPr>
          <p:cNvPr id="3" name="Espace réservé du contenu 2"/>
          <p:cNvSpPr>
            <a:spLocks noGrp="1"/>
          </p:cNvSpPr>
          <p:nvPr>
            <p:ph idx="1"/>
          </p:nvPr>
        </p:nvSpPr>
        <p:spPr>
          <a:xfrm>
            <a:off x="1316725" y="663659"/>
            <a:ext cx="10561510" cy="6059870"/>
          </a:xfrm>
        </p:spPr>
        <p:txBody>
          <a:bodyPr>
            <a:noAutofit/>
          </a:bodyPr>
          <a:lstStyle/>
          <a:p>
            <a:pPr marL="285750" lvl="0" indent="-285750">
              <a:spcBef>
                <a:spcPct val="20000"/>
              </a:spcBef>
              <a:spcAft>
                <a:spcPts val="600"/>
              </a:spcAft>
              <a:buClr>
                <a:prstClr val="white"/>
              </a:buClr>
              <a:buSzPct val="80000"/>
              <a:buFont typeface="Wingdings 3" panose="05040102010807070707" pitchFamily="18" charset="2"/>
              <a:buChar char=""/>
            </a:pPr>
            <a:r>
              <a:rPr lang="fr-FR" b="1" u="sng" dirty="0">
                <a:solidFill>
                  <a:srgbClr val="002060"/>
                </a:solidFill>
                <a:latin typeface="Calibri" panose="020F0502020204030204" pitchFamily="34" charset="0"/>
                <a:cs typeface="Calibri" panose="020F0502020204030204" pitchFamily="34" charset="0"/>
              </a:rPr>
              <a:t>EDUCATION A LA </a:t>
            </a:r>
            <a:r>
              <a:rPr lang="fr-FR" b="1" u="sng" dirty="0" smtClean="0">
                <a:solidFill>
                  <a:srgbClr val="002060"/>
                </a:solidFill>
                <a:latin typeface="Calibri" panose="020F0502020204030204" pitchFamily="34" charset="0"/>
                <a:cs typeface="Calibri" panose="020F0502020204030204" pitchFamily="34" charset="0"/>
              </a:rPr>
              <a:t>SANTE</a:t>
            </a:r>
            <a:endParaRPr lang="fr-FR" b="1" u="sng" dirty="0">
              <a:solidFill>
                <a:srgbClr val="002060"/>
              </a:solidFill>
              <a:latin typeface="Calibri" panose="020F0502020204030204" pitchFamily="34" charset="0"/>
              <a:cs typeface="Calibri" panose="020F0502020204030204" pitchFamily="34" charset="0"/>
            </a:endParaRPr>
          </a:p>
          <a:p>
            <a:pPr marL="0" lvl="0" indent="0">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Campagne de vaccination contre le papillomavirus (Mme GLORIEUX): niveau </a:t>
            </a:r>
            <a:r>
              <a:rPr lang="fr-FR" b="1" dirty="0" smtClean="0">
                <a:solidFill>
                  <a:srgbClr val="002060"/>
                </a:solidFill>
                <a:latin typeface="Calibri" panose="020F0502020204030204" pitchFamily="34" charset="0"/>
                <a:cs typeface="Calibri" panose="020F0502020204030204" pitchFamily="34" charset="0"/>
              </a:rPr>
              <a:t>5</a:t>
            </a:r>
            <a:r>
              <a:rPr lang="fr-FR" b="1" baseline="30000" dirty="0" smtClean="0">
                <a:solidFill>
                  <a:srgbClr val="002060"/>
                </a:solidFill>
                <a:latin typeface="Calibri" panose="020F0502020204030204" pitchFamily="34" charset="0"/>
                <a:cs typeface="Calibri" panose="020F0502020204030204" pitchFamily="34" charset="0"/>
              </a:rPr>
              <a:t>ème</a:t>
            </a:r>
            <a:endParaRPr lang="fr-FR" b="1" dirty="0">
              <a:solidFill>
                <a:srgbClr val="002060"/>
              </a:solidFill>
              <a:latin typeface="Calibri" panose="020F0502020204030204" pitchFamily="34" charset="0"/>
              <a:cs typeface="Calibri" panose="020F0502020204030204" pitchFamily="34" charset="0"/>
            </a:endParaRPr>
          </a:p>
          <a:p>
            <a:pPr marL="0" lvl="0" indent="0">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Dépistage infirmier (Mme GLORIEUX): niveau 6</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a:t>
            </a:r>
          </a:p>
          <a:p>
            <a:pPr marL="0" lvl="0" indent="0">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Promotion du sport scolaire (Mme DAVET, Mme CARLIN, Mme MIONET, Mme TROCCAZ, M.COLINOT).</a:t>
            </a:r>
          </a:p>
          <a:p>
            <a:pPr marL="0" lvl="0" indent="0">
              <a:spcBef>
                <a:spcPct val="20000"/>
              </a:spcBef>
              <a:spcAft>
                <a:spcPts val="600"/>
              </a:spcAft>
              <a:buClr>
                <a:prstClr val="white"/>
              </a:buClr>
              <a:buSzPct val="80000"/>
              <a:buNone/>
            </a:pPr>
            <a:endParaRPr lang="fr-FR" b="1" u="sng" dirty="0">
              <a:solidFill>
                <a:srgbClr val="002060"/>
              </a:solidFill>
              <a:latin typeface="Calibri" panose="020F0502020204030204" pitchFamily="34" charset="0"/>
              <a:cs typeface="Calibri" panose="020F0502020204030204" pitchFamily="34" charset="0"/>
            </a:endParaRPr>
          </a:p>
          <a:p>
            <a:pPr marL="0" lvl="0" indent="0">
              <a:spcBef>
                <a:spcPct val="20000"/>
              </a:spcBef>
              <a:spcAft>
                <a:spcPts val="600"/>
              </a:spcAft>
              <a:buClr>
                <a:prstClr val="white"/>
              </a:buClr>
              <a:buSzPct val="80000"/>
              <a:buNone/>
            </a:pPr>
            <a:r>
              <a:rPr lang="fr-FR" b="1" u="sng" dirty="0" smtClean="0">
                <a:solidFill>
                  <a:srgbClr val="002060"/>
                </a:solidFill>
                <a:latin typeface="Calibri" panose="020F0502020204030204" pitchFamily="34" charset="0"/>
                <a:cs typeface="Calibri" panose="020F0502020204030204" pitchFamily="34" charset="0"/>
              </a:rPr>
              <a:t>EDUCATION </a:t>
            </a:r>
            <a:r>
              <a:rPr lang="fr-FR" b="1" u="sng" dirty="0">
                <a:solidFill>
                  <a:srgbClr val="002060"/>
                </a:solidFill>
                <a:latin typeface="Calibri" panose="020F0502020204030204" pitchFamily="34" charset="0"/>
                <a:cs typeface="Calibri" panose="020F0502020204030204" pitchFamily="34" charset="0"/>
              </a:rPr>
              <a:t>A LA CITOYENNETE (Bien vivre ensemble)</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Formation des délégués: tous niveaux</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Programme PHARE: tous niveaux. Projet de réalisation d’une fresque sur le bien vivre-ensemble. Journée de la lutte contre le harcèlement  7 novembre et </a:t>
            </a:r>
            <a:r>
              <a:rPr lang="fr-FR" b="1" dirty="0" err="1">
                <a:solidFill>
                  <a:srgbClr val="002060"/>
                </a:solidFill>
                <a:latin typeface="Calibri" panose="020F0502020204030204" pitchFamily="34" charset="0"/>
                <a:cs typeface="Calibri" panose="020F0502020204030204" pitchFamily="34" charset="0"/>
              </a:rPr>
              <a:t>Safer</a:t>
            </a:r>
            <a:r>
              <a:rPr lang="fr-FR" b="1" dirty="0">
                <a:solidFill>
                  <a:srgbClr val="002060"/>
                </a:solidFill>
                <a:latin typeface="Calibri" panose="020F0502020204030204" pitchFamily="34" charset="0"/>
                <a:cs typeface="Calibri" panose="020F0502020204030204" pitchFamily="34" charset="0"/>
              </a:rPr>
              <a:t> Internet </a:t>
            </a:r>
            <a:r>
              <a:rPr lang="fr-FR" b="1" dirty="0" err="1">
                <a:solidFill>
                  <a:srgbClr val="002060"/>
                </a:solidFill>
                <a:latin typeface="Calibri" panose="020F0502020204030204" pitchFamily="34" charset="0"/>
                <a:cs typeface="Calibri" panose="020F0502020204030204" pitchFamily="34" charset="0"/>
              </a:rPr>
              <a:t>day</a:t>
            </a:r>
            <a:r>
              <a:rPr lang="fr-FR" b="1" dirty="0">
                <a:solidFill>
                  <a:srgbClr val="002060"/>
                </a:solidFill>
                <a:latin typeface="Calibri" panose="020F0502020204030204" pitchFamily="34" charset="0"/>
                <a:cs typeface="Calibri" panose="020F0502020204030204" pitchFamily="34" charset="0"/>
              </a:rPr>
              <a:t> le 11 février 2025. Intervention d’une avocate auprès des ambassadeurs le jeudi 16 janvier de 10h00 à 12h00.</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Projet « Attentif aux autres » association ASTREE et M.COSTES: niveau 4</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et 3</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Intervention d’une avocate sur une classe de 5</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sur le thème « Harcèlement et Discrimination » (Mme RAFFENNE)</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Voyage en Inde (Mme DE PASS et Mme PANCRAZI)</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Visite de l’assemblée nationale avec les délégués de 4</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et 3</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(M. ASSELIN et M.BOLLORE)</a:t>
            </a:r>
          </a:p>
          <a:p>
            <a:pPr marL="0" lvl="0" indent="0" algn="just">
              <a:spcBef>
                <a:spcPct val="20000"/>
              </a:spcBef>
              <a:spcAft>
                <a:spcPts val="600"/>
              </a:spcAft>
              <a:buClr>
                <a:prstClr val="white"/>
              </a:buClr>
              <a:buSzPct val="80000"/>
              <a:buNone/>
            </a:pPr>
            <a:r>
              <a:rPr lang="fr-FR" b="1" dirty="0">
                <a:solidFill>
                  <a:srgbClr val="002060"/>
                </a:solidFill>
                <a:latin typeface="Calibri" panose="020F0502020204030204" pitchFamily="34" charset="0"/>
                <a:cs typeface="Calibri" panose="020F0502020204030204" pitchFamily="34" charset="0"/>
              </a:rPr>
              <a:t>Atelier CNRD: niveau 3</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(Mme DESJOLLAT)</a:t>
            </a:r>
          </a:p>
          <a:p>
            <a:pPr marL="0" indent="0">
              <a:buNone/>
            </a:pPr>
            <a:endParaRPr lang="fr-FR" dirty="0"/>
          </a:p>
        </p:txBody>
      </p:sp>
    </p:spTree>
    <p:extLst>
      <p:ext uri="{BB962C8B-B14F-4D97-AF65-F5344CB8AC3E}">
        <p14:creationId xmlns:p14="http://schemas.microsoft.com/office/powerpoint/2010/main" val="100638988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810871" y="237563"/>
            <a:ext cx="10103223" cy="3379387"/>
          </a:xfrm>
          <a:prstGeom prst="rect">
            <a:avLst/>
          </a:prstGeom>
        </p:spPr>
        <p:txBody>
          <a:bodyPr wrap="square">
            <a:spAutoFit/>
          </a:bodyPr>
          <a:lstStyle/>
          <a:p>
            <a:pPr algn="just">
              <a:spcBef>
                <a:spcPct val="20000"/>
              </a:spcBef>
              <a:spcAft>
                <a:spcPts val="600"/>
              </a:spcAft>
              <a:buClr>
                <a:prstClr val="white"/>
              </a:buClr>
              <a:buSzPct val="80000"/>
            </a:pPr>
            <a:r>
              <a:rPr lang="fr-FR" b="1" dirty="0">
                <a:solidFill>
                  <a:srgbClr val="002060"/>
                </a:solidFill>
                <a:latin typeface="Calibri" panose="020F0502020204030204" pitchFamily="34" charset="0"/>
                <a:cs typeface="Calibri" panose="020F0502020204030204" pitchFamily="34" charset="0"/>
              </a:rPr>
              <a:t>Visite Mémorial de la Shoah (Mme MAZARS DE MAZARIN): niveau 3</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a:t>
            </a:r>
          </a:p>
          <a:p>
            <a:pPr lvl="0" algn="just">
              <a:spcBef>
                <a:spcPct val="20000"/>
              </a:spcBef>
              <a:spcAft>
                <a:spcPts val="600"/>
              </a:spcAft>
              <a:buClr>
                <a:prstClr val="white"/>
              </a:buClr>
              <a:buSzPct val="80000"/>
            </a:pPr>
            <a:r>
              <a:rPr lang="fr-FR" b="1" dirty="0" smtClean="0">
                <a:solidFill>
                  <a:srgbClr val="002060"/>
                </a:solidFill>
                <a:latin typeface="Calibri" panose="020F0502020204030204" pitchFamily="34" charset="0"/>
                <a:cs typeface="Calibri" panose="020F0502020204030204" pitchFamily="34" charset="0"/>
              </a:rPr>
              <a:t>Devoir </a:t>
            </a:r>
            <a:r>
              <a:rPr lang="fr-FR" b="1" dirty="0">
                <a:solidFill>
                  <a:srgbClr val="002060"/>
                </a:solidFill>
                <a:latin typeface="Calibri" panose="020F0502020204030204" pitchFamily="34" charset="0"/>
                <a:cs typeface="Calibri" panose="020F0502020204030204" pitchFamily="34" charset="0"/>
              </a:rPr>
              <a:t>de mémoire: cérémonie du 11 novembre (M.LABOUCARIE et des élèves de 3èmes volontaires)</a:t>
            </a:r>
          </a:p>
          <a:p>
            <a:pPr lvl="0" algn="just">
              <a:spcBef>
                <a:spcPct val="20000"/>
              </a:spcBef>
              <a:spcAft>
                <a:spcPts val="600"/>
              </a:spcAft>
              <a:buClr>
                <a:prstClr val="white"/>
              </a:buClr>
              <a:buSzPct val="80000"/>
            </a:pPr>
            <a:r>
              <a:rPr lang="fr-FR" b="1" dirty="0">
                <a:solidFill>
                  <a:srgbClr val="002060"/>
                </a:solidFill>
                <a:latin typeface="Calibri" panose="020F0502020204030204" pitchFamily="34" charset="0"/>
                <a:cs typeface="Calibri" panose="020F0502020204030204" pitchFamily="34" charset="0"/>
              </a:rPr>
              <a:t>Chorale (Mme DAUZATS)</a:t>
            </a:r>
          </a:p>
          <a:p>
            <a:pPr lvl="0" algn="just">
              <a:spcBef>
                <a:spcPct val="20000"/>
              </a:spcBef>
              <a:spcAft>
                <a:spcPts val="600"/>
              </a:spcAft>
              <a:buClr>
                <a:prstClr val="white"/>
              </a:buClr>
              <a:buSzPct val="80000"/>
            </a:pPr>
            <a:r>
              <a:rPr lang="fr-FR" b="1" dirty="0">
                <a:solidFill>
                  <a:srgbClr val="002060"/>
                </a:solidFill>
                <a:latin typeface="Calibri" panose="020F0502020204030204" pitchFamily="34" charset="0"/>
                <a:cs typeface="Calibri" panose="020F0502020204030204" pitchFamily="34" charset="0"/>
              </a:rPr>
              <a:t>Préparation de l’ASSR (niveau 5</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et niveau 3</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a:t>
            </a:r>
          </a:p>
          <a:p>
            <a:pPr lvl="0" algn="just">
              <a:spcBef>
                <a:spcPct val="20000"/>
              </a:spcBef>
              <a:spcAft>
                <a:spcPts val="600"/>
              </a:spcAft>
              <a:buClr>
                <a:prstClr val="white"/>
              </a:buClr>
              <a:buSzPct val="80000"/>
            </a:pPr>
            <a:r>
              <a:rPr lang="fr-FR" b="1" dirty="0">
                <a:solidFill>
                  <a:srgbClr val="002060"/>
                </a:solidFill>
                <a:latin typeface="Calibri" panose="020F0502020204030204" pitchFamily="34" charset="0"/>
                <a:cs typeface="Calibri" panose="020F0502020204030204" pitchFamily="34" charset="0"/>
              </a:rPr>
              <a:t>Intervention M.VALLEE, correspondant police: la prévention routière: niveau 5</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les addictions (tabac, alcool, stupéfiants): niveau 3</a:t>
            </a:r>
            <a:r>
              <a:rPr lang="fr-FR" b="1" baseline="30000" dirty="0">
                <a:solidFill>
                  <a:srgbClr val="002060"/>
                </a:solidFill>
                <a:latin typeface="Calibri" panose="020F0502020204030204" pitchFamily="34" charset="0"/>
                <a:cs typeface="Calibri" panose="020F0502020204030204" pitchFamily="34" charset="0"/>
              </a:rPr>
              <a:t>ème</a:t>
            </a:r>
            <a:r>
              <a:rPr lang="fr-FR" b="1" dirty="0">
                <a:solidFill>
                  <a:srgbClr val="002060"/>
                </a:solidFill>
                <a:latin typeface="Calibri" panose="020F0502020204030204" pitchFamily="34" charset="0"/>
                <a:cs typeface="Calibri" panose="020F0502020204030204" pitchFamily="34" charset="0"/>
              </a:rPr>
              <a:t> </a:t>
            </a:r>
          </a:p>
          <a:p>
            <a:pPr lvl="0" algn="just">
              <a:spcBef>
                <a:spcPct val="20000"/>
              </a:spcBef>
              <a:spcAft>
                <a:spcPts val="600"/>
              </a:spcAft>
              <a:buClr>
                <a:prstClr val="white"/>
              </a:buClr>
              <a:buSzPct val="80000"/>
            </a:pPr>
            <a:r>
              <a:rPr lang="fr-FR" b="1" dirty="0">
                <a:solidFill>
                  <a:srgbClr val="002060"/>
                </a:solidFill>
                <a:latin typeface="Calibri" panose="020F0502020204030204" pitchFamily="34" charset="0"/>
                <a:cs typeface="Calibri" panose="020F0502020204030204" pitchFamily="34" charset="0"/>
              </a:rPr>
              <a:t>Film « Wonder » aux 3 Pierrots qui traite de la différence, de la tolérance et du harcèlement (Mme LAUNAY): niveau 5</a:t>
            </a:r>
            <a:r>
              <a:rPr lang="fr-FR" b="1" baseline="30000" dirty="0">
                <a:solidFill>
                  <a:srgbClr val="002060"/>
                </a:solidFill>
                <a:latin typeface="Calibri" panose="020F0502020204030204" pitchFamily="34" charset="0"/>
                <a:cs typeface="Calibri" panose="020F0502020204030204" pitchFamily="34" charset="0"/>
              </a:rPr>
              <a:t>ème</a:t>
            </a:r>
          </a:p>
          <a:p>
            <a:pPr lvl="0" algn="just">
              <a:spcBef>
                <a:spcPct val="20000"/>
              </a:spcBef>
              <a:spcAft>
                <a:spcPts val="600"/>
              </a:spcAft>
              <a:buClr>
                <a:prstClr val="white"/>
              </a:buClr>
              <a:buSzPct val="80000"/>
            </a:pPr>
            <a:r>
              <a:rPr lang="fr-FR" b="1" dirty="0">
                <a:solidFill>
                  <a:srgbClr val="002060"/>
                </a:solidFill>
                <a:latin typeface="Calibri" panose="020F0502020204030204" pitchFamily="34" charset="0"/>
                <a:cs typeface="Calibri" panose="020F0502020204030204" pitchFamily="34" charset="0"/>
              </a:rPr>
              <a:t>Promotion de la mixité avec une présentation des métiers techniques (niveau à déterminer).</a:t>
            </a:r>
          </a:p>
        </p:txBody>
      </p:sp>
      <p:sp>
        <p:nvSpPr>
          <p:cNvPr id="5" name="Rectangle 4"/>
          <p:cNvSpPr/>
          <p:nvPr/>
        </p:nvSpPr>
        <p:spPr>
          <a:xfrm>
            <a:off x="1810871" y="3776494"/>
            <a:ext cx="10237694" cy="2151358"/>
          </a:xfrm>
          <a:prstGeom prst="rect">
            <a:avLst/>
          </a:prstGeom>
        </p:spPr>
        <p:txBody>
          <a:bodyPr wrap="square">
            <a:spAutoFit/>
          </a:bodyPr>
          <a:lstStyle/>
          <a:p>
            <a:pPr lvl="0" algn="just" defTabSz="914400">
              <a:spcBef>
                <a:spcPct val="20000"/>
              </a:spcBef>
              <a:spcAft>
                <a:spcPts val="600"/>
              </a:spcAft>
              <a:buClr>
                <a:prstClr val="white"/>
              </a:buClr>
              <a:buSzPct val="80000"/>
              <a:defRPr/>
            </a:pPr>
            <a:r>
              <a:rPr lang="fr-FR" b="1" u="sng" kern="0" dirty="0">
                <a:solidFill>
                  <a:srgbClr val="002060"/>
                </a:solidFill>
                <a:latin typeface="Calibri" panose="020F0502020204030204" pitchFamily="34" charset="0"/>
                <a:cs typeface="Calibri" panose="020F0502020204030204" pitchFamily="34" charset="0"/>
              </a:rPr>
              <a:t>EDUCATION A LA CITOYENNETE (Bien vivre ensemble)</a:t>
            </a:r>
          </a:p>
          <a:p>
            <a:pPr lvl="0" algn="just" defTabSz="914400">
              <a:spcBef>
                <a:spcPct val="20000"/>
              </a:spcBef>
              <a:spcAft>
                <a:spcPts val="600"/>
              </a:spcAft>
              <a:buClr>
                <a:prstClr val="white"/>
              </a:buClr>
              <a:buSzPct val="80000"/>
              <a:defRPr/>
            </a:pPr>
            <a:r>
              <a:rPr lang="fr-FR" b="1" kern="0" dirty="0">
                <a:solidFill>
                  <a:srgbClr val="002060"/>
                </a:solidFill>
                <a:latin typeface="Calibri" panose="020F0502020204030204" pitchFamily="34" charset="0"/>
                <a:cs typeface="Calibri" panose="020F0502020204030204" pitchFamily="34" charset="0"/>
              </a:rPr>
              <a:t>Toutes les actions menées dans le cadre du foyer socio-éducatif (semaine des talents, bal des 3èmes…)</a:t>
            </a:r>
          </a:p>
          <a:p>
            <a:pPr lvl="0" algn="just" defTabSz="914400">
              <a:spcBef>
                <a:spcPct val="20000"/>
              </a:spcBef>
              <a:spcAft>
                <a:spcPts val="600"/>
              </a:spcAft>
              <a:buClr>
                <a:prstClr val="white"/>
              </a:buClr>
              <a:buSzPct val="80000"/>
              <a:defRPr/>
            </a:pPr>
            <a:r>
              <a:rPr lang="fr-FR" b="1" kern="0" dirty="0">
                <a:solidFill>
                  <a:srgbClr val="002060"/>
                </a:solidFill>
                <a:latin typeface="Calibri" panose="020F0502020204030204" pitchFamily="34" charset="0"/>
                <a:cs typeface="Calibri" panose="020F0502020204030204" pitchFamily="34" charset="0"/>
              </a:rPr>
              <a:t>Journée d’intégration 6</a:t>
            </a:r>
            <a:r>
              <a:rPr lang="fr-FR" b="1" kern="0" baseline="30000" dirty="0">
                <a:solidFill>
                  <a:srgbClr val="002060"/>
                </a:solidFill>
                <a:latin typeface="Calibri" panose="020F0502020204030204" pitchFamily="34" charset="0"/>
                <a:cs typeface="Calibri" panose="020F0502020204030204" pitchFamily="34" charset="0"/>
              </a:rPr>
              <a:t>ème</a:t>
            </a:r>
            <a:r>
              <a:rPr lang="fr-FR" b="1" kern="0" dirty="0">
                <a:solidFill>
                  <a:srgbClr val="002060"/>
                </a:solidFill>
                <a:latin typeface="Calibri" panose="020F0502020204030204" pitchFamily="34" charset="0"/>
                <a:cs typeface="Calibri" panose="020F0502020204030204" pitchFamily="34" charset="0"/>
              </a:rPr>
              <a:t> (Mme DE PASS, Mme OUZIDANE, Mme COLASSON, Mme DAUZATS, Mme ETIENNE, Mme LANNOU, </a:t>
            </a:r>
          </a:p>
          <a:p>
            <a:pPr lvl="0" algn="just" defTabSz="914400">
              <a:spcBef>
                <a:spcPct val="20000"/>
              </a:spcBef>
              <a:spcAft>
                <a:spcPts val="600"/>
              </a:spcAft>
              <a:buClr>
                <a:prstClr val="white"/>
              </a:buClr>
              <a:buSzPct val="80000"/>
              <a:defRPr/>
            </a:pPr>
            <a:r>
              <a:rPr lang="fr-FR" b="1" kern="0" dirty="0">
                <a:solidFill>
                  <a:srgbClr val="002060"/>
                </a:solidFill>
                <a:latin typeface="Calibri" panose="020F0502020204030204" pitchFamily="34" charset="0"/>
                <a:cs typeface="Calibri" panose="020F0502020204030204" pitchFamily="34" charset="0"/>
              </a:rPr>
              <a:t>Mme DAVET, Mme MIONET, Mme BOUCHARD, Mme GLORIEUX, Mme GIFFORD, Mme CARLIN, Mme SEGEAT, Mme SADGUI, M.TABTI).</a:t>
            </a:r>
          </a:p>
        </p:txBody>
      </p:sp>
    </p:spTree>
    <p:extLst>
      <p:ext uri="{BB962C8B-B14F-4D97-AF65-F5344CB8AC3E}">
        <p14:creationId xmlns:p14="http://schemas.microsoft.com/office/powerpoint/2010/main" val="32852760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550894" y="466165"/>
            <a:ext cx="10273553" cy="4752070"/>
          </a:xfrm>
          <a:prstGeom prst="rect">
            <a:avLst/>
          </a:prstGeom>
        </p:spPr>
        <p:txBody>
          <a:bodyPr wrap="square">
            <a:spAutoFit/>
          </a:bodyPr>
          <a:lstStyle/>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sng"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LUTTE CONTRE LE DECROCHAGE SCOLAIRE</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GPDS (groupe de prévention du décrochage scolaire) composé de la direction, du CPE, de la PSY-EN et de l’infirmière scolaire afin de trouver des solutions pour les élèves absentéistes ou en risque de décrochage</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Dispositif « Accrochage » encadré par M.LABOUCARIE pour un accompagnement personnalisé d’élèves en difficulté.</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sng"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EDUCATION A L’ENVIRONNEMENT ET AU DEVELOPPEMENT DURABLE</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Projets des éco-délégués (collecte alimentaire, atelier </a:t>
            </a:r>
            <a:r>
              <a:rPr kumimoji="0" lang="fr-FR" b="1" i="0" u="none" strike="noStrike" kern="0" cap="none" spc="0" normalizeH="0" baseline="0" noProof="0" dirty="0" err="1" smtClean="0">
                <a:ln>
                  <a:noFill/>
                </a:ln>
                <a:solidFill>
                  <a:srgbClr val="002060"/>
                </a:solidFill>
                <a:effectLst/>
                <a:uLnTx/>
                <a:uFillTx/>
                <a:latin typeface="Calibri" panose="020F0502020204030204" pitchFamily="34" charset="0"/>
                <a:cs typeface="Calibri" panose="020F0502020204030204" pitchFamily="34" charset="0"/>
              </a:rPr>
              <a:t>furoshoki</a:t>
            </a: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 « </a:t>
            </a:r>
            <a:r>
              <a:rPr kumimoji="0" lang="fr-FR" b="1" i="0" u="none" strike="noStrike" kern="0" cap="none" spc="0" normalizeH="0" baseline="0" noProof="0" dirty="0" err="1" smtClean="0">
                <a:ln>
                  <a:noFill/>
                </a:ln>
                <a:solidFill>
                  <a:srgbClr val="002060"/>
                </a:solidFill>
                <a:effectLst/>
                <a:uLnTx/>
                <a:uFillTx/>
                <a:latin typeface="Calibri" panose="020F0502020204030204" pitchFamily="34" charset="0"/>
                <a:cs typeface="Calibri" panose="020F0502020204030204" pitchFamily="34" charset="0"/>
              </a:rPr>
              <a:t>cleanwalk</a:t>
            </a: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 »…) encadrés par Mme SEGEAT et M.ASSELIN</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Eco-Club (M.AMIRAT)</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Voyage à </a:t>
            </a:r>
            <a:r>
              <a:rPr kumimoji="0" lang="fr-FR" b="1" i="0" u="none" strike="noStrike" kern="0" cap="none" spc="0" normalizeH="0" baseline="0" noProof="0" dirty="0" err="1" smtClean="0">
                <a:ln>
                  <a:noFill/>
                </a:ln>
                <a:solidFill>
                  <a:srgbClr val="002060"/>
                </a:solidFill>
                <a:effectLst/>
                <a:uLnTx/>
                <a:uFillTx/>
                <a:latin typeface="Calibri" panose="020F0502020204030204" pitchFamily="34" charset="0"/>
                <a:cs typeface="Calibri" panose="020F0502020204030204" pitchFamily="34" charset="0"/>
              </a:rPr>
              <a:t>Cerniebaud</a:t>
            </a: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 dans le JURA (Mme RAFFENNE, Mme LANNOU, Mme MIONET, Mme DAVET et M.BOLLORE).</a:t>
            </a:r>
          </a:p>
          <a:p>
            <a:pPr marR="0" lvl="0" algn="just" defTabSz="914400" eaLnBrk="1" fontAlgn="auto" latinLnBrk="0" hangingPunct="1">
              <a:lnSpc>
                <a:spcPct val="100000"/>
              </a:lnSpc>
              <a:spcBef>
                <a:spcPct val="20000"/>
              </a:spcBef>
              <a:spcAft>
                <a:spcPts val="600"/>
              </a:spcAft>
              <a:buClr>
                <a:prstClr val="white"/>
              </a:buClr>
              <a:buSzPct val="80000"/>
              <a:tabLst/>
              <a:defRPr/>
            </a:pPr>
            <a:r>
              <a:rPr kumimoji="0" lang="fr-FR" b="1" i="0" u="sng"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ALLIANCE EDUCATIVE</a:t>
            </a:r>
          </a:p>
          <a:p>
            <a:pPr marR="0" lvl="0" algn="just" defTabSz="914400" eaLnBrk="1" fontAlgn="auto" latinLnBrk="0" hangingPunct="1">
              <a:lnSpc>
                <a:spcPct val="100000"/>
              </a:lnSpc>
              <a:spcBef>
                <a:spcPct val="20000"/>
              </a:spcBef>
              <a:spcAft>
                <a:spcPts val="600"/>
              </a:spcAft>
              <a:buClr>
                <a:prstClr val="white"/>
              </a:buClr>
              <a:buSzPct val="80000"/>
              <a:tabLst/>
              <a:defRPr/>
            </a:pPr>
            <a:r>
              <a:rPr lang="fr-FR" b="1" kern="0" dirty="0">
                <a:solidFill>
                  <a:srgbClr val="002060"/>
                </a:solidFill>
                <a:latin typeface="Calibri" panose="020F0502020204030204" pitchFamily="34" charset="0"/>
                <a:cs typeface="Calibri" panose="020F0502020204030204" pitchFamily="34" charset="0"/>
              </a:rPr>
              <a:t>P</a:t>
            </a:r>
            <a:r>
              <a:rPr kumimoji="0" lang="fr-FR" b="1" i="0" u="none" strike="noStrike" kern="0" cap="none" spc="0" normalizeH="0" baseline="0" noProof="0" dirty="0" err="1" smtClean="0">
                <a:ln>
                  <a:noFill/>
                </a:ln>
                <a:solidFill>
                  <a:srgbClr val="002060"/>
                </a:solidFill>
                <a:effectLst/>
                <a:uLnTx/>
                <a:uFillTx/>
                <a:latin typeface="Calibri" panose="020F0502020204030204" pitchFamily="34" charset="0"/>
                <a:cs typeface="Calibri" panose="020F0502020204030204" pitchFamily="34" charset="0"/>
              </a:rPr>
              <a:t>asserelle</a:t>
            </a: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 (Mme LEVY) /</a:t>
            </a:r>
            <a:r>
              <a:rPr kumimoji="0" lang="fr-FR" b="1" i="0" u="none" strike="noStrike" kern="0" cap="none" spc="0" normalizeH="0" noProof="0" dirty="0" smtClean="0">
                <a:ln>
                  <a:noFill/>
                </a:ln>
                <a:solidFill>
                  <a:srgbClr val="002060"/>
                </a:solidFill>
                <a:effectLst/>
                <a:uLnTx/>
                <a:uFillTx/>
                <a:latin typeface="Calibri" panose="020F0502020204030204" pitchFamily="34" charset="0"/>
                <a:cs typeface="Calibri" panose="020F0502020204030204" pitchFamily="34" charset="0"/>
              </a:rPr>
              <a:t> </a:t>
            </a:r>
            <a:r>
              <a:rPr kumimoji="0" lang="fr-FR" b="1"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rPr>
              <a:t>Accueil Jeunes (M. KHAIRAMI) /Correspondant police (M.VALLEE).</a:t>
            </a:r>
            <a:endParaRPr kumimoji="0" lang="fr-FR" b="0" i="0" u="none" strike="noStrike" kern="0" cap="none" spc="0" normalizeH="0" baseline="0" noProof="0" dirty="0" smtClean="0">
              <a:ln>
                <a:noFill/>
              </a:ln>
              <a:solidFill>
                <a:srgbClr val="002060"/>
              </a:solidFill>
              <a:effectLst/>
              <a:uLnTx/>
              <a:uFillTx/>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769432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12599" y="82195"/>
            <a:ext cx="8307982" cy="461665"/>
          </a:xfrm>
          <a:prstGeom prst="rect">
            <a:avLst/>
          </a:prstGeom>
        </p:spPr>
        <p:txBody>
          <a:bodyPr wrap="square">
            <a:spAutoFit/>
          </a:bodyPr>
          <a:lstStyle/>
          <a:p>
            <a:pPr algn="just">
              <a:spcAft>
                <a:spcPts val="0"/>
              </a:spcAft>
            </a:pPr>
            <a:r>
              <a:rPr lang="fr-FR" sz="2400" b="1" cap="all" dirty="0">
                <a:solidFill>
                  <a:srgbClr val="002060"/>
                </a:solidFill>
                <a:latin typeface="Times New Roman" panose="02020603050405020304" pitchFamily="18" charset="0"/>
                <a:ea typeface="Times New Roman" panose="02020603050405020304" pitchFamily="18" charset="0"/>
              </a:rPr>
              <a:t>Le Conseil de la Vie </a:t>
            </a:r>
            <a:r>
              <a:rPr lang="fr-FR" sz="2400" b="1" cap="all" dirty="0" smtClean="0">
                <a:solidFill>
                  <a:srgbClr val="002060"/>
                </a:solidFill>
                <a:latin typeface="Times New Roman" panose="02020603050405020304" pitchFamily="18" charset="0"/>
                <a:ea typeface="Times New Roman" panose="02020603050405020304" pitchFamily="18" charset="0"/>
              </a:rPr>
              <a:t>Collégienne – 2024-25</a:t>
            </a:r>
            <a:endParaRPr lang="fr-FR" dirty="0">
              <a:solidFill>
                <a:srgbClr val="002060"/>
              </a:solidFill>
              <a:latin typeface="Times New Roman" panose="02020603050405020304" pitchFamily="18" charset="0"/>
              <a:ea typeface="Times New Roman" panose="02020603050405020304" pitchFamily="18" charset="0"/>
            </a:endParaRPr>
          </a:p>
        </p:txBody>
      </p:sp>
      <p:sp>
        <p:nvSpPr>
          <p:cNvPr id="2" name="Rectangle 1"/>
          <p:cNvSpPr/>
          <p:nvPr/>
        </p:nvSpPr>
        <p:spPr>
          <a:xfrm>
            <a:off x="1459345" y="1068160"/>
            <a:ext cx="10732655" cy="4650056"/>
          </a:xfrm>
          <a:prstGeom prst="rect">
            <a:avLst/>
          </a:prstGeom>
        </p:spPr>
        <p:txBody>
          <a:bodyPr wrap="square">
            <a:spAutoFit/>
          </a:bodyPr>
          <a:lstStyle/>
          <a:p>
            <a:pPr marL="285750" indent="-285750">
              <a:lnSpc>
                <a:spcPct val="107000"/>
              </a:lnSpc>
              <a:spcAft>
                <a:spcPts val="800"/>
              </a:spcAft>
              <a:buFont typeface="Wingdings" panose="05000000000000000000" pitchFamily="2" charset="2"/>
              <a:buChar char="q"/>
            </a:pPr>
            <a:r>
              <a:rPr lang="fr-FR"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Élection </a:t>
            </a:r>
            <a:r>
              <a:rPr lang="fr-FR"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et composition du CVC</a:t>
            </a: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lvl="0">
              <a:lnSpc>
                <a:spcPct val="107000"/>
              </a:lnSpc>
              <a:spcAft>
                <a:spcPts val="800"/>
              </a:spcAft>
              <a:buSzPts val="1000"/>
              <a:tabLst>
                <a:tab pos="457200" algn="l"/>
              </a:tabLst>
            </a:pP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Suite à l'appel à volontaires lancé lors de l'assemblée générale des délégués et des éco-délégués, un grand nombre d'élèves se sont manifestés.</a:t>
            </a:r>
          </a:p>
          <a:p>
            <a:pPr lvl="0">
              <a:lnSpc>
                <a:spcPct val="107000"/>
              </a:lnSpc>
              <a:spcAft>
                <a:spcPts val="800"/>
              </a:spcAft>
              <a:buSzPts val="1000"/>
              <a:tabLst>
                <a:tab pos="457200" algn="l"/>
              </a:tabLst>
            </a:pP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Afin de garantir une représentation équitable de chaque niveau, une sélection a été réalisée pour constituer un CVC paritaire</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endPar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lvl="0">
              <a:lnSpc>
                <a:spcPct val="107000"/>
              </a:lnSpc>
              <a:spcAft>
                <a:spcPts val="800"/>
              </a:spcAft>
              <a:buSzPts val="1000"/>
              <a:tabLst>
                <a:tab pos="457200" algn="l"/>
              </a:tabLst>
            </a:pP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Le CVC s'est réuni à six reprises au cours de l'année scolaire</a:t>
            </a:r>
          </a:p>
          <a:p>
            <a:pPr marL="285750" indent="-285750">
              <a:lnSpc>
                <a:spcPct val="107000"/>
              </a:lnSpc>
              <a:spcAft>
                <a:spcPts val="800"/>
              </a:spcAft>
              <a:buFont typeface="Wingdings" panose="05000000000000000000" pitchFamily="2" charset="2"/>
              <a:buChar char="q"/>
            </a:pPr>
            <a:r>
              <a:rPr lang="fr-FR"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Missions </a:t>
            </a:r>
            <a:r>
              <a:rPr lang="fr-FR"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et objectifs du CVC</a:t>
            </a: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lvl="0">
              <a:lnSpc>
                <a:spcPct val="107000"/>
              </a:lnSpc>
              <a:spcAft>
                <a:spcPts val="800"/>
              </a:spcAft>
              <a:buSzPts val="1000"/>
              <a:tabLst>
                <a:tab pos="457200" algn="l"/>
              </a:tabLst>
            </a:pP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Le CVC a pour mission de proposer et de mettre en œuvre des projets visant à améliorer le bien-être et la vie quotidienne des élèves au sein de l'établissement.</a:t>
            </a:r>
          </a:p>
          <a:p>
            <a:pPr lvl="0">
              <a:lnSpc>
                <a:spcPct val="107000"/>
              </a:lnSpc>
              <a:spcAft>
                <a:spcPts val="800"/>
              </a:spcAft>
              <a:buSzPts val="1000"/>
              <a:tabLst>
                <a:tab pos="457200" algn="l"/>
              </a:tabLst>
            </a:pP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Ses actions s'inscrivent dans une démarche participative, en impliquant directement les élèves dans la réflexion et la réalisation des projets.</a:t>
            </a:r>
          </a:p>
          <a:p>
            <a:pPr lvl="0">
              <a:lnSpc>
                <a:spcPct val="107000"/>
              </a:lnSpc>
              <a:spcAft>
                <a:spcPts val="800"/>
              </a:spcAft>
              <a:buSzPts val="1000"/>
              <a:tabLst>
                <a:tab pos="457200" algn="l"/>
              </a:tabLst>
            </a:pP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L'objectif principal du CVC est de contribuer à un climat scolaire positif et stimulant, en favorisant le dialogue entre les élèves et l'équipe éducative</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endPar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4966195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933389" y="907320"/>
            <a:ext cx="10186894" cy="4560607"/>
          </a:xfrm>
          <a:prstGeom prst="rect">
            <a:avLst/>
          </a:prstGeom>
        </p:spPr>
        <p:txBody>
          <a:bodyPr wrap="square">
            <a:spAutoFit/>
          </a:bodyPr>
          <a:lstStyle/>
          <a:p>
            <a:pPr>
              <a:lnSpc>
                <a:spcPct val="107000"/>
              </a:lnSpc>
              <a:spcAft>
                <a:spcPts val="800"/>
              </a:spcAft>
            </a:pPr>
            <a:r>
              <a:rPr lang="fr-FR"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3. Réalisations du </a:t>
            </a:r>
            <a:r>
              <a:rPr lang="fr-FR"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CVC</a:t>
            </a:r>
          </a:p>
          <a:p>
            <a:pPr>
              <a:lnSpc>
                <a:spcPct val="107000"/>
              </a:lnSpc>
              <a:spcAft>
                <a:spcPts val="800"/>
              </a:spcAft>
            </a:pP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21 novembre : Visite de l’Assemblée Nationale pour les élèves du CVC et les délégués </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4</a:t>
            </a:r>
            <a:r>
              <a:rPr lang="fr-FR" baseline="300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et 3</a:t>
            </a:r>
            <a:r>
              <a:rPr lang="fr-FR" baseline="300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avec le député Sylvain Carrière</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Le </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CVC a été fortement impliqué dans l'organisation de la journée pull de Noël</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Participation </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de deux élèves de 4 </a:t>
            </a:r>
            <a:r>
              <a:rPr lang="fr-FR"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ième</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au Sénat des collégiens, organisé par Xavier </a:t>
            </a:r>
            <a:r>
              <a:rPr lang="fr-FR" dirty="0" err="1"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Iacovelli</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Les deux élèves ont eu la chance d’aller à 4 reprises au Sénat afin de représenter les élèves du 92. Ils étaient répartis en 4 commissions et ont pu travailler sur l’année à proposer de nouvelles lois. Deux lois sur quatre ont été </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adoptées </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par les élèves. Le sénateur </a:t>
            </a:r>
            <a:r>
              <a:rPr lang="fr-FR"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Iacovelli</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s’est engagé à porter une proposition au Sénat</a:t>
            </a: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Le </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31 janvier, les élèves du CVC et du CA ont pu avoir un temps d’échange avec le député de la circonscription Pierre </a:t>
            </a:r>
            <a:r>
              <a:rPr lang="fr-FR"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Cazeneuve</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endPar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L’organisation </a:t>
            </a:r>
            <a:r>
              <a:rPr lang="fr-FR" dirty="0">
                <a:solidFill>
                  <a:srgbClr val="002060"/>
                </a:solidFill>
                <a:latin typeface="Calibri" panose="020F0502020204030204" pitchFamily="34" charset="0"/>
                <a:ea typeface="Times New Roman" panose="02020603050405020304" pitchFamily="18" charset="0"/>
                <a:cs typeface="Calibri" panose="020F0502020204030204" pitchFamily="34" charset="0"/>
              </a:rPr>
              <a:t>du bal des troisièmes.</a:t>
            </a:r>
            <a:endParaRPr lang="fr-FR" dirty="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92061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3732811" y="266534"/>
            <a:ext cx="5485080" cy="461665"/>
          </a:xfrm>
          <a:prstGeom prst="rect">
            <a:avLst/>
          </a:prstGeom>
          <a:noFill/>
        </p:spPr>
        <p:txBody>
          <a:bodyPr wrap="square" rtlCol="0">
            <a:spAutoFit/>
          </a:bodyPr>
          <a:lstStyle/>
          <a:p>
            <a:r>
              <a:rPr lang="fr-FR" sz="2400" dirty="0" smtClean="0">
                <a:solidFill>
                  <a:srgbClr val="002060"/>
                </a:solidFill>
                <a:latin typeface="Calibri" panose="020F0502020204030204" pitchFamily="34" charset="0"/>
                <a:cs typeface="Calibri" panose="020F0502020204030204" pitchFamily="34" charset="0"/>
              </a:rPr>
              <a:t>Pôle « bien être » : PHARE 2024-2025</a:t>
            </a:r>
            <a:endParaRPr lang="fr-FR" sz="2400" dirty="0">
              <a:solidFill>
                <a:srgbClr val="002060"/>
              </a:solidFill>
              <a:latin typeface="Calibri" panose="020F0502020204030204" pitchFamily="34" charset="0"/>
              <a:cs typeface="Calibri" panose="020F0502020204030204" pitchFamily="34" charset="0"/>
            </a:endParaRPr>
          </a:p>
        </p:txBody>
      </p:sp>
      <p:sp>
        <p:nvSpPr>
          <p:cNvPr id="7" name="Rectangle 6"/>
          <p:cNvSpPr/>
          <p:nvPr/>
        </p:nvSpPr>
        <p:spPr>
          <a:xfrm>
            <a:off x="2194792" y="606873"/>
            <a:ext cx="8783782" cy="3693319"/>
          </a:xfrm>
          <a:prstGeom prst="rect">
            <a:avLst/>
          </a:prstGeom>
        </p:spPr>
        <p:txBody>
          <a:bodyPr wrap="square">
            <a:spAutoFit/>
          </a:bodyPr>
          <a:lstStyle/>
          <a:p>
            <a:pPr algn="ctr">
              <a:spcAft>
                <a:spcPts val="0"/>
              </a:spcAft>
            </a:pPr>
            <a:r>
              <a:rPr lang="fr-FR" kern="50" dirty="0">
                <a:latin typeface="Calibri" panose="020F0502020204030204" pitchFamily="34" charset="0"/>
                <a:ea typeface="SimSun" panose="02010600030101010101" pitchFamily="2" charset="-122"/>
                <a:cs typeface="Arial" panose="020B0604020202020204" pitchFamily="34" charset="0"/>
              </a:rPr>
              <a:t> </a:t>
            </a:r>
            <a:endParaRPr lang="fr-FR" sz="1600" kern="50" dirty="0">
              <a:latin typeface="Times New Roman" panose="02020603050405020304" pitchFamily="18" charset="0"/>
              <a:ea typeface="SimSun" panose="02010600030101010101" pitchFamily="2" charset="-122"/>
              <a:cs typeface="Arial" panose="020B0604020202020204" pitchFamily="34" charset="0"/>
            </a:endParaRPr>
          </a:p>
          <a:p>
            <a:pPr marL="285750" lvl="0" indent="-285750">
              <a:spcAft>
                <a:spcPts val="0"/>
              </a:spcAft>
              <a:buFont typeface="Wingdings" panose="05000000000000000000" pitchFamily="2" charset="2"/>
              <a:buChar char="Ø"/>
              <a:tabLst>
                <a:tab pos="457200" algn="l"/>
              </a:tabLst>
            </a:pPr>
            <a:r>
              <a:rPr lang="fr-FR" kern="50" dirty="0">
                <a:solidFill>
                  <a:srgbClr val="002060"/>
                </a:solidFill>
                <a:latin typeface="Calibri" panose="020F0502020204030204" pitchFamily="34" charset="0"/>
                <a:ea typeface="SimSun" panose="02010600030101010101" pitchFamily="2" charset="-122"/>
                <a:cs typeface="OpenSymbol"/>
              </a:rPr>
              <a:t>Création du groupe des Ambassadeurs Phare composé de 28 élèves tout niveau </a:t>
            </a:r>
            <a:r>
              <a:rPr lang="fr-FR" kern="50" dirty="0" smtClean="0">
                <a:solidFill>
                  <a:srgbClr val="002060"/>
                </a:solidFill>
                <a:latin typeface="Calibri" panose="020F0502020204030204" pitchFamily="34" charset="0"/>
                <a:ea typeface="SimSun" panose="02010600030101010101" pitchFamily="2" charset="-122"/>
                <a:cs typeface="OpenSymbol"/>
              </a:rPr>
              <a:t>confondu.</a:t>
            </a:r>
          </a:p>
          <a:p>
            <a:pPr marL="285750" lvl="0" indent="-285750">
              <a:spcAft>
                <a:spcPts val="0"/>
              </a:spcAft>
              <a:buFont typeface="Wingdings" panose="05000000000000000000" pitchFamily="2" charset="2"/>
              <a:buChar char="Ø"/>
              <a:tabLst>
                <a:tab pos="457200" algn="l"/>
              </a:tabLst>
            </a:pPr>
            <a:endParaRPr lang="fr-FR" kern="50" dirty="0">
              <a:solidFill>
                <a:srgbClr val="002060"/>
              </a:solidFill>
              <a:latin typeface="Calibri" panose="020F0502020204030204" pitchFamily="34" charset="0"/>
              <a:ea typeface="SimSun" panose="02010600030101010101" pitchFamily="2" charset="-122"/>
              <a:cs typeface="OpenSymbol"/>
            </a:endParaRPr>
          </a:p>
          <a:p>
            <a:pPr marL="285750" lvl="0" indent="-285750">
              <a:spcAft>
                <a:spcPts val="0"/>
              </a:spcAft>
              <a:buFont typeface="Wingdings" panose="05000000000000000000" pitchFamily="2" charset="2"/>
              <a:buChar char="Ø"/>
              <a:tabLst>
                <a:tab pos="457200" algn="l"/>
              </a:tabLst>
            </a:pPr>
            <a:r>
              <a:rPr lang="fr-FR" kern="50" dirty="0" smtClean="0">
                <a:solidFill>
                  <a:srgbClr val="002060"/>
                </a:solidFill>
                <a:latin typeface="Calibri" panose="020F0502020204030204" pitchFamily="34" charset="0"/>
                <a:ea typeface="SimSun" panose="02010600030101010101" pitchFamily="2" charset="-122"/>
                <a:cs typeface="OpenSymbol"/>
              </a:rPr>
              <a:t>Formation </a:t>
            </a:r>
            <a:r>
              <a:rPr lang="fr-FR" kern="50" dirty="0">
                <a:solidFill>
                  <a:srgbClr val="002060"/>
                </a:solidFill>
                <a:latin typeface="Calibri" panose="020F0502020204030204" pitchFamily="34" charset="0"/>
                <a:ea typeface="SimSun" panose="02010600030101010101" pitchFamily="2" charset="-122"/>
                <a:cs typeface="OpenSymbol"/>
              </a:rPr>
              <a:t>des Ambassadeurs </a:t>
            </a:r>
            <a:r>
              <a:rPr lang="fr-FR" kern="50" dirty="0" smtClean="0">
                <a:solidFill>
                  <a:srgbClr val="002060"/>
                </a:solidFill>
                <a:latin typeface="Calibri" panose="020F0502020204030204" pitchFamily="34" charset="0"/>
                <a:ea typeface="SimSun" panose="02010600030101010101" pitchFamily="2" charset="-122"/>
                <a:cs typeface="OpenSymbol"/>
              </a:rPr>
              <a:t>Phare</a:t>
            </a:r>
          </a:p>
          <a:p>
            <a:pPr marL="285750" lvl="0" indent="-285750">
              <a:spcAft>
                <a:spcPts val="0"/>
              </a:spcAft>
              <a:buFont typeface="Wingdings" panose="05000000000000000000" pitchFamily="2" charset="2"/>
              <a:buChar char="Ø"/>
              <a:tabLst>
                <a:tab pos="457200" algn="l"/>
              </a:tabLst>
            </a:pPr>
            <a:endParaRPr lang="fr-FR" kern="50" dirty="0">
              <a:solidFill>
                <a:srgbClr val="002060"/>
              </a:solidFill>
              <a:latin typeface="Calibri" panose="020F0502020204030204" pitchFamily="34" charset="0"/>
              <a:ea typeface="SimSun" panose="02010600030101010101" pitchFamily="2" charset="-122"/>
              <a:cs typeface="OpenSymbol"/>
            </a:endParaRPr>
          </a:p>
          <a:p>
            <a:pPr marL="285750" lvl="0" indent="-285750">
              <a:spcAft>
                <a:spcPts val="0"/>
              </a:spcAft>
              <a:buFont typeface="Wingdings" panose="05000000000000000000" pitchFamily="2" charset="2"/>
              <a:buChar char="Ø"/>
              <a:tabLst>
                <a:tab pos="457200" algn="l"/>
              </a:tabLst>
            </a:pPr>
            <a:r>
              <a:rPr lang="fr-FR" kern="50" dirty="0" smtClean="0">
                <a:solidFill>
                  <a:srgbClr val="002060"/>
                </a:solidFill>
                <a:latin typeface="Calibri" panose="020F0502020204030204" pitchFamily="34" charset="0"/>
                <a:ea typeface="SimSun" panose="02010600030101010101" pitchFamily="2" charset="-122"/>
                <a:cs typeface="OpenSymbol"/>
              </a:rPr>
              <a:t>Action </a:t>
            </a:r>
            <a:r>
              <a:rPr lang="fr-FR" kern="50" dirty="0">
                <a:solidFill>
                  <a:srgbClr val="002060"/>
                </a:solidFill>
                <a:latin typeface="Calibri" panose="020F0502020204030204" pitchFamily="34" charset="0"/>
                <a:ea typeface="SimSun" panose="02010600030101010101" pitchFamily="2" charset="-122"/>
                <a:cs typeface="OpenSymbol"/>
              </a:rPr>
              <a:t>1 : </a:t>
            </a:r>
            <a:r>
              <a:rPr lang="fr-FR" kern="50" dirty="0" smtClean="0">
                <a:solidFill>
                  <a:srgbClr val="002060"/>
                </a:solidFill>
                <a:latin typeface="Calibri" panose="020F0502020204030204" pitchFamily="34" charset="0"/>
                <a:ea typeface="SimSun" panose="02010600030101010101" pitchFamily="2" charset="-122"/>
                <a:cs typeface="OpenSymbol"/>
              </a:rPr>
              <a:t>7 novembre «</a:t>
            </a:r>
            <a:r>
              <a:rPr lang="fr-FR" kern="50" dirty="0">
                <a:solidFill>
                  <a:srgbClr val="002060"/>
                </a:solidFill>
                <a:latin typeface="Calibri" panose="020F0502020204030204" pitchFamily="34" charset="0"/>
                <a:ea typeface="SimSun" panose="02010600030101010101" pitchFamily="2" charset="-122"/>
                <a:cs typeface="OpenSymbol"/>
              </a:rPr>
              <a:t> Tous en bleu </a:t>
            </a:r>
            <a:r>
              <a:rPr lang="fr-FR" kern="50" dirty="0" smtClean="0">
                <a:solidFill>
                  <a:srgbClr val="002060"/>
                </a:solidFill>
                <a:latin typeface="Calibri" panose="020F0502020204030204" pitchFamily="34" charset="0"/>
                <a:ea typeface="SimSun" panose="02010600030101010101" pitchFamily="2" charset="-122"/>
                <a:cs typeface="OpenSymbol"/>
              </a:rPr>
              <a:t>», </a:t>
            </a:r>
            <a:r>
              <a:rPr lang="fr-FR" kern="50" dirty="0">
                <a:solidFill>
                  <a:srgbClr val="002060"/>
                </a:solidFill>
                <a:latin typeface="Calibri" panose="020F0502020204030204" pitchFamily="34" charset="0"/>
                <a:ea typeface="SimSun" panose="02010600030101010101" pitchFamily="2" charset="-122"/>
                <a:cs typeface="OpenSymbol"/>
              </a:rPr>
              <a:t>Journée lutte contre le harcèlement </a:t>
            </a:r>
            <a:r>
              <a:rPr lang="fr-FR" kern="50" dirty="0" smtClean="0">
                <a:solidFill>
                  <a:srgbClr val="002060"/>
                </a:solidFill>
                <a:latin typeface="Calibri" panose="020F0502020204030204" pitchFamily="34" charset="0"/>
                <a:ea typeface="SimSun" panose="02010600030101010101" pitchFamily="2" charset="-122"/>
                <a:cs typeface="OpenSymbol"/>
              </a:rPr>
              <a:t>scolaire</a:t>
            </a:r>
          </a:p>
          <a:p>
            <a:pPr marL="1657350" lvl="3" indent="-285750">
              <a:buFont typeface="Wingdings" panose="05000000000000000000" pitchFamily="2" charset="2"/>
              <a:buChar char="Ø"/>
              <a:tabLst>
                <a:tab pos="457200" algn="l"/>
              </a:tabLst>
            </a:pPr>
            <a:r>
              <a:rPr lang="fr-FR" kern="50" dirty="0" smtClean="0">
                <a:solidFill>
                  <a:srgbClr val="002060"/>
                </a:solidFill>
                <a:latin typeface="Calibri" panose="020F0502020204030204" pitchFamily="34" charset="0"/>
                <a:ea typeface="SimSun" panose="02010600030101010101" pitchFamily="2" charset="-122"/>
                <a:cs typeface="OpenSymbol"/>
              </a:rPr>
              <a:t>Diffusion de la vidéo crée par les ambassadeurs Phare 2023-2024 et échange en classe à l’aide d’un questionnaire</a:t>
            </a:r>
          </a:p>
          <a:p>
            <a:pPr marL="1657350" lvl="3" indent="-285750">
              <a:buFont typeface="Wingdings" panose="05000000000000000000" pitchFamily="2" charset="2"/>
              <a:buChar char="Ø"/>
              <a:tabLst>
                <a:tab pos="457200" algn="l"/>
              </a:tabLst>
            </a:pPr>
            <a:r>
              <a:rPr lang="fr-FR" kern="50" dirty="0" smtClean="0">
                <a:solidFill>
                  <a:srgbClr val="002060"/>
                </a:solidFill>
                <a:latin typeface="Calibri" panose="020F0502020204030204" pitchFamily="34" charset="0"/>
                <a:ea typeface="SimSun" panose="02010600030101010101" pitchFamily="2" charset="-122"/>
                <a:cs typeface="OpenSymbol"/>
              </a:rPr>
              <a:t>Photo dans la cour avec tous les élèves et personnels habillés en bleu</a:t>
            </a:r>
          </a:p>
          <a:p>
            <a:pPr marL="285750" lvl="0" indent="-285750">
              <a:spcAft>
                <a:spcPts val="0"/>
              </a:spcAft>
              <a:buFont typeface="Wingdings" panose="05000000000000000000" pitchFamily="2" charset="2"/>
              <a:buChar char="Ø"/>
              <a:tabLst>
                <a:tab pos="457200" algn="l"/>
              </a:tabLst>
            </a:pPr>
            <a:endParaRPr lang="fr-FR" kern="50" dirty="0">
              <a:solidFill>
                <a:srgbClr val="002060"/>
              </a:solidFill>
              <a:latin typeface="Calibri" panose="020F0502020204030204" pitchFamily="34" charset="0"/>
              <a:ea typeface="SimSun" panose="02010600030101010101" pitchFamily="2" charset="-122"/>
              <a:cs typeface="OpenSymbol"/>
            </a:endParaRPr>
          </a:p>
          <a:p>
            <a:pPr marL="285750" lvl="0" indent="-285750">
              <a:spcAft>
                <a:spcPts val="0"/>
              </a:spcAft>
              <a:buFont typeface="Wingdings" panose="05000000000000000000" pitchFamily="2" charset="2"/>
              <a:buChar char="Ø"/>
              <a:tabLst>
                <a:tab pos="457200" algn="l"/>
              </a:tabLst>
            </a:pPr>
            <a:r>
              <a:rPr lang="fr-FR" kern="50" dirty="0" smtClean="0">
                <a:solidFill>
                  <a:srgbClr val="002060"/>
                </a:solidFill>
                <a:latin typeface="Calibri" panose="020F0502020204030204" pitchFamily="34" charset="0"/>
                <a:ea typeface="SimSun" panose="02010600030101010101" pitchFamily="2" charset="-122"/>
                <a:cs typeface="OpenSymbol"/>
              </a:rPr>
              <a:t>Action </a:t>
            </a:r>
            <a:r>
              <a:rPr lang="fr-FR" kern="50" dirty="0">
                <a:solidFill>
                  <a:srgbClr val="002060"/>
                </a:solidFill>
                <a:latin typeface="Calibri" panose="020F0502020204030204" pitchFamily="34" charset="0"/>
                <a:ea typeface="SimSun" panose="02010600030101010101" pitchFamily="2" charset="-122"/>
                <a:cs typeface="OpenSymbol"/>
              </a:rPr>
              <a:t>2 </a:t>
            </a:r>
            <a:r>
              <a:rPr lang="fr-FR" kern="50" dirty="0" smtClean="0">
                <a:solidFill>
                  <a:srgbClr val="002060"/>
                </a:solidFill>
                <a:latin typeface="Calibri" panose="020F0502020204030204" pitchFamily="34" charset="0"/>
                <a:ea typeface="SimSun" panose="02010600030101010101" pitchFamily="2" charset="-122"/>
                <a:cs typeface="OpenSymbol"/>
              </a:rPr>
              <a:t>: Création d’une fresque du Vivre Ensemble dans l’Agora avec les artistes de Mojito Fraise et les ambassadeurs Phare</a:t>
            </a:r>
          </a:p>
        </p:txBody>
      </p:sp>
      <p:pic>
        <p:nvPicPr>
          <p:cNvPr id="2" name="Imag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27121" y="4097866"/>
            <a:ext cx="4286337" cy="2589661"/>
          </a:xfrm>
          <a:prstGeom prst="rect">
            <a:avLst/>
          </a:prstGeom>
        </p:spPr>
      </p:pic>
    </p:spTree>
    <p:extLst>
      <p:ext uri="{BB962C8B-B14F-4D97-AF65-F5344CB8AC3E}">
        <p14:creationId xmlns:p14="http://schemas.microsoft.com/office/powerpoint/2010/main" val="200150784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068999" y="125526"/>
            <a:ext cx="6875408" cy="400110"/>
          </a:xfrm>
          <a:prstGeom prst="rect">
            <a:avLst/>
          </a:prstGeom>
        </p:spPr>
        <p:txBody>
          <a:bodyPr wrap="none">
            <a:spAutoFit/>
          </a:bodyPr>
          <a:lstStyle/>
          <a:p>
            <a:pPr marL="450215" algn="ctr"/>
            <a:r>
              <a:rPr lang="fr-FR" sz="2000" b="1" dirty="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Bilan des actions éco-délégués - Année scolaire </a:t>
            </a:r>
            <a:r>
              <a:rPr lang="fr-FR" sz="2000" b="1" dirty="0" smtClean="0">
                <a:solidFill>
                  <a:schemeClr val="accent4">
                    <a:lumMod val="50000"/>
                  </a:schemeClr>
                </a:solidFill>
                <a:latin typeface="Times New Roman" panose="02020603050405020304" pitchFamily="18" charset="0"/>
                <a:ea typeface="Times New Roman" panose="02020603050405020304" pitchFamily="18" charset="0"/>
                <a:cs typeface="Times New Roman" panose="02020603050405020304" pitchFamily="18" charset="0"/>
              </a:rPr>
              <a:t>2024-2025</a:t>
            </a:r>
            <a:endParaRPr lang="fr-FR" sz="1200" dirty="0">
              <a:solidFill>
                <a:schemeClr val="accent4">
                  <a:lumMod val="50000"/>
                </a:schemeClr>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477818" y="729674"/>
            <a:ext cx="10714182" cy="6321539"/>
          </a:xfrm>
          <a:prstGeom prst="rect">
            <a:avLst/>
          </a:prstGeom>
        </p:spPr>
        <p:txBody>
          <a:bodyPr wrap="square">
            <a:spAutoFit/>
          </a:bodyPr>
          <a:lstStyle/>
          <a:p>
            <a:pPr>
              <a:lnSpc>
                <a:spcPct val="107000"/>
              </a:lnSpc>
              <a:spcAft>
                <a:spcPts val="800"/>
              </a:spcAft>
            </a:pPr>
            <a:r>
              <a:rPr lang="fr-FR" sz="2000" b="1" dirty="0" smtClean="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Coordinateurs</a:t>
            </a: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 Mme Segeat, Mr Asselin</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2000" b="1" dirty="0" smtClean="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Réunions </a:t>
            </a: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et actions menées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20 novembre :</a:t>
            </a: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Réunion de présentation du rôle des éco-délégués et proposition de projets.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28 et 29 novembre :</a:t>
            </a: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Passage dans les classes pour sensibiliser les élèves à mettre les déchets dans la poubelle et annonce de la collecte alimentaire</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Du 2 au 9 décembre :</a:t>
            </a: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Collecte alimentaire au bénéfice de la Croix Rouge et des Restos du Cœur. Record battu ( 420 kg )</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12 décembre et 17 décembre :</a:t>
            </a: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Atelier </a:t>
            </a:r>
            <a:r>
              <a:rPr lang="fr-FR" sz="2000" dirty="0" err="1">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furoshiki</a:t>
            </a: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(emballage réutilisable) en lien avec l'ODD 12 "Modes de consommation durables</a:t>
            </a:r>
            <a:r>
              <a:rPr lang="fr-FR" sz="2000" dirty="0" smtClean="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a:t>
            </a:r>
          </a:p>
          <a:p>
            <a:pPr>
              <a:lnSpc>
                <a:spcPct val="107000"/>
              </a:lnSpc>
              <a:spcAft>
                <a:spcPts val="800"/>
              </a:spcAft>
            </a:pPr>
            <a:r>
              <a:rPr lang="fr-FR" sz="2000" b="1" dirty="0" smtClean="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Problèmes </a:t>
            </a: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rencontrés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Difficulté à mobiliser les élèves qui ne consultent ni les messages ni les affiches diffusés dans l'établissement.</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Manque de motivation chez certains éco-délégués, élus par défaut et non par choix des élèves.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L’action des éco-délégués repose sur deux personnels qui sont également impliqués dans d’autres projets (PHARE, CVC). Il est difficile de faire coïncider tous les calendriers.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fr-F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5527373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6291" y="348855"/>
            <a:ext cx="10575636" cy="4418389"/>
          </a:xfrm>
          <a:prstGeom prst="rect">
            <a:avLst/>
          </a:prstGeom>
        </p:spPr>
        <p:txBody>
          <a:bodyPr wrap="square">
            <a:spAutoFit/>
          </a:bodyPr>
          <a:lstStyle/>
          <a:p>
            <a:pPr>
              <a:lnSpc>
                <a:spcPct val="107000"/>
              </a:lnSpc>
              <a:spcAft>
                <a:spcPts val="800"/>
              </a:spcAf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Projets à venir</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Organisation d'un </a:t>
            </a:r>
            <a:r>
              <a:rPr lang="fr-FR" sz="2000" dirty="0" err="1">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cleanwalk</a:t>
            </a: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 en collaboration avec le lycée et la mairie de Saint-Cloud.</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Installation de poubelles de tri dans la cour du collège.</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Conclusion</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Malgré les défis rencontrés, les éco-délégués ont mené à bien plusieurs actions concrètes en faveur du développement durable jusqu’en décembre. Il faudrait au minimum un autre personnel afin d’aider à impulser une meilleure dynamique.</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2000" b="1"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Recommandations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Mettre en place des stratégies de communication plus efficaces pour toucher l'ensemble des élèves.</a:t>
            </a:r>
            <a:endParaRPr lang="fr-FR" sz="2000" dirty="0">
              <a:solidFill>
                <a:schemeClr val="accent4">
                  <a:lumMod val="50000"/>
                </a:schemeClr>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2000" dirty="0">
                <a:solidFill>
                  <a:schemeClr val="accent4">
                    <a:lumMod val="50000"/>
                  </a:schemeClr>
                </a:solidFill>
                <a:latin typeface="Calibri" panose="020F0502020204030204" pitchFamily="34" charset="0"/>
                <a:ea typeface="Times New Roman" panose="02020603050405020304" pitchFamily="18" charset="0"/>
                <a:cs typeface="Calibri" panose="020F0502020204030204" pitchFamily="34" charset="0"/>
              </a:rPr>
              <a:t>Organiser des formations et des ateliers pour motiver et impliquer davantage les éco-délégués.</a:t>
            </a:r>
            <a:endParaRPr lang="fr-FR" sz="2000" dirty="0">
              <a:solidFill>
                <a:schemeClr val="accent4">
                  <a:lumMod val="50000"/>
                </a:schemeClr>
              </a:solidFill>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5558871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0183" y="178276"/>
            <a:ext cx="10529454" cy="630942"/>
          </a:xfrm>
          <a:prstGeom prst="rect">
            <a:avLst/>
          </a:prstGeom>
        </p:spPr>
        <p:txBody>
          <a:bodyPr wrap="square">
            <a:spAutoFit/>
          </a:bodyPr>
          <a:lstStyle/>
          <a:p>
            <a:pPr lvl="0" algn="ctr" defTabSz="914400" eaLnBrk="0" fontAlgn="base" hangingPunct="0">
              <a:spcBef>
                <a:spcPct val="0"/>
              </a:spcBef>
              <a:spcAft>
                <a:spcPct val="0"/>
              </a:spcAft>
            </a:pPr>
            <a:r>
              <a:rPr lang="fr-FR" altLang="fr-FR" sz="2400" dirty="0">
                <a:solidFill>
                  <a:srgbClr val="002060"/>
                </a:solidFill>
                <a:latin typeface="Arial" panose="020B0604020202020204" pitchFamily="34" charset="0"/>
                <a:ea typeface="Bookman Old Style" panose="02050604050505020204" pitchFamily="18" charset="0"/>
                <a:cs typeface="Bookman Old Style" panose="02050604050505020204" pitchFamily="18" charset="0"/>
              </a:rPr>
              <a:t>RAPPORT D'ACTIVITÉ DU CDI  2024-25</a:t>
            </a:r>
            <a:endParaRPr lang="fr-FR" altLang="fr-FR" sz="2400" dirty="0">
              <a:solidFill>
                <a:srgbClr val="002060"/>
              </a:solidFill>
              <a:latin typeface="Arial" panose="020B0604020202020204" pitchFamily="34" charset="0"/>
            </a:endParaRPr>
          </a:p>
          <a:p>
            <a:pPr lvl="0" algn="r" defTabSz="914400" eaLnBrk="0" fontAlgn="base" hangingPunct="0">
              <a:spcBef>
                <a:spcPct val="0"/>
              </a:spcBef>
              <a:spcAft>
                <a:spcPct val="0"/>
              </a:spcAft>
            </a:pPr>
            <a:r>
              <a:rPr lang="fr-FR" altLang="fr-FR" sz="1100" dirty="0">
                <a:latin typeface="Arial" panose="020B0604020202020204" pitchFamily="34" charset="0"/>
              </a:rPr>
              <a:t>Rédigé par </a:t>
            </a:r>
            <a:r>
              <a:rPr lang="fr-FR" altLang="fr-FR" sz="1100" dirty="0" smtClean="0">
                <a:latin typeface="Arial" panose="020B0604020202020204" pitchFamily="34" charset="0"/>
              </a:rPr>
              <a:t>Mme Segeat </a:t>
            </a:r>
            <a:r>
              <a:rPr lang="fr-FR" altLang="fr-FR" sz="1100" dirty="0">
                <a:latin typeface="Arial" panose="020B0604020202020204" pitchFamily="34" charset="0"/>
              </a:rPr>
              <a:t>(disponible dans son intégralité)</a:t>
            </a:r>
          </a:p>
        </p:txBody>
      </p:sp>
      <p:sp>
        <p:nvSpPr>
          <p:cNvPr id="3" name="Rectangle 2"/>
          <p:cNvSpPr/>
          <p:nvPr/>
        </p:nvSpPr>
        <p:spPr>
          <a:xfrm>
            <a:off x="1487054" y="1090529"/>
            <a:ext cx="10829637" cy="5724644"/>
          </a:xfrm>
          <a:prstGeom prst="rect">
            <a:avLst/>
          </a:prstGeom>
        </p:spPr>
        <p:txBody>
          <a:bodyPr wrap="square">
            <a:spAutoFit/>
          </a:bodyPr>
          <a:lstStyle/>
          <a:p>
            <a:pPr>
              <a:spcAft>
                <a:spcPts val="0"/>
              </a:spcAft>
            </a:pPr>
            <a:r>
              <a:rPr lang="fr-FR" b="1"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1</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 Le CDI, lieu d’accueil</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Ouverture :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30h par semaine</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Accès possible pour les élèves :</a:t>
            </a:r>
          </a:p>
          <a:p>
            <a:pPr marL="742950" lvl="1" indent="-285750">
              <a:spcAft>
                <a:spcPts val="0"/>
              </a:spcAft>
              <a:buSzPts val="1000"/>
              <a:buFont typeface="Courier New" panose="02070309020205020404" pitchFamily="49" charset="0"/>
              <a:buChar char="o"/>
              <a:tabLst>
                <a:tab pos="9144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pendant les heures de permanence (hors occupation par une classe),</a:t>
            </a:r>
          </a:p>
          <a:p>
            <a:pPr marL="742950" lvl="1" indent="-285750">
              <a:spcAft>
                <a:spcPts val="0"/>
              </a:spcAft>
              <a:buSzPts val="1000"/>
              <a:buFont typeface="Courier New" panose="02070309020205020404" pitchFamily="49" charset="0"/>
              <a:buChar char="o"/>
              <a:tabLst>
                <a:tab pos="9144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sur la pause méridienne (13h10-14h25),</a:t>
            </a:r>
          </a:p>
          <a:p>
            <a:pPr marL="742950" lvl="1" indent="-285750">
              <a:spcAft>
                <a:spcPts val="0"/>
              </a:spcAft>
              <a:buSzPts val="1000"/>
              <a:buFont typeface="Courier New" panose="02070309020205020404" pitchFamily="49" charset="0"/>
              <a:buChar char="o"/>
              <a:tabLst>
                <a:tab pos="9144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durant les récréations de l’après-midi et du mercredi matin.</a:t>
            </a:r>
          </a:p>
          <a:p>
            <a:pPr>
              <a:spcAft>
                <a:spcPts val="0"/>
              </a:spcAf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2. Fréquentation et activité de prêt</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Moyenne de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330 élèves par semaine</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en légère hausse.</a:t>
            </a:r>
          </a:p>
          <a:p>
            <a:pPr marL="342900" lvl="0" indent="-342900">
              <a:spcAft>
                <a:spcPts val="0"/>
              </a:spcAft>
              <a:buSzPts val="1000"/>
              <a:buFont typeface="Symbol" panose="05050102010706020507" pitchFamily="18" charset="2"/>
              <a:buChar char=""/>
              <a:tabLst>
                <a:tab pos="457200" algn="l"/>
              </a:tabLs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3750 prêts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réalisés cette année (progression par rapport à l’an dernier).</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Répartition des emprunts :</a:t>
            </a:r>
          </a:p>
          <a:p>
            <a:pPr marL="742950" lvl="1" indent="-285750">
              <a:spcAft>
                <a:spcPts val="0"/>
              </a:spcAft>
              <a:buSzPts val="1000"/>
              <a:buFont typeface="Courier New" panose="02070309020205020404" pitchFamily="49" charset="0"/>
              <a:buChar char="o"/>
              <a:tabLst>
                <a:tab pos="914400" algn="l"/>
              </a:tabLst>
            </a:pPr>
            <a:r>
              <a:rPr lang="fr-FR" sz="2400" kern="150" dirty="0">
                <a:solidFill>
                  <a:srgbClr val="002060"/>
                </a:solidFill>
                <a:latin typeface="Calibri" panose="020F0502020204030204" pitchFamily="34" charset="0"/>
                <a:ea typeface="SimSun" panose="02010600030101010101" pitchFamily="2" charset="-122"/>
                <a:cs typeface="Calibri" panose="020F0502020204030204" pitchFamily="34" charset="0"/>
              </a:rPr>
              <a:t>6e : 53 </a:t>
            </a:r>
            <a:r>
              <a:rPr lang="fr-FR" sz="2400"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 -  5e </a:t>
            </a:r>
            <a:r>
              <a:rPr lang="fr-FR" sz="2400" kern="150" dirty="0">
                <a:solidFill>
                  <a:srgbClr val="002060"/>
                </a:solidFill>
                <a:latin typeface="Calibri" panose="020F0502020204030204" pitchFamily="34" charset="0"/>
                <a:ea typeface="SimSun" panose="02010600030101010101" pitchFamily="2" charset="-122"/>
                <a:cs typeface="Calibri" panose="020F0502020204030204" pitchFamily="34" charset="0"/>
              </a:rPr>
              <a:t>: 33,5 </a:t>
            </a:r>
            <a:r>
              <a:rPr lang="fr-FR" sz="2400"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 - 4e </a:t>
            </a:r>
            <a:r>
              <a:rPr lang="fr-FR" sz="2400" kern="150" dirty="0">
                <a:solidFill>
                  <a:srgbClr val="002060"/>
                </a:solidFill>
                <a:latin typeface="Calibri" panose="020F0502020204030204" pitchFamily="34" charset="0"/>
                <a:ea typeface="SimSun" panose="02010600030101010101" pitchFamily="2" charset="-122"/>
                <a:cs typeface="Calibri" panose="020F0502020204030204" pitchFamily="34" charset="0"/>
              </a:rPr>
              <a:t>: 9,5 </a:t>
            </a:r>
            <a:r>
              <a:rPr lang="fr-FR" sz="2400"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 - 3e </a:t>
            </a:r>
            <a:r>
              <a:rPr lang="fr-FR" sz="2400" kern="150" dirty="0">
                <a:solidFill>
                  <a:srgbClr val="002060"/>
                </a:solidFill>
                <a:latin typeface="Calibri" panose="020F0502020204030204" pitchFamily="34" charset="0"/>
                <a:ea typeface="SimSun" panose="02010600030101010101" pitchFamily="2" charset="-122"/>
                <a:cs typeface="Calibri" panose="020F0502020204030204" pitchFamily="34" charset="0"/>
              </a:rPr>
              <a:t>: 4 %</a:t>
            </a:r>
            <a:br>
              <a:rPr lang="fr-FR" sz="2400" kern="150" dirty="0">
                <a:solidFill>
                  <a:srgbClr val="002060"/>
                </a:solidFill>
                <a:latin typeface="Calibri" panose="020F0502020204030204" pitchFamily="34" charset="0"/>
                <a:ea typeface="SimSun" panose="02010600030101010101" pitchFamily="2" charset="-122"/>
                <a:cs typeface="Calibri" panose="020F0502020204030204" pitchFamily="34" charset="0"/>
              </a:rPr>
            </a:b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Plus de la moitié des emprunts sont réalisés par les 6e</a:t>
            </a:r>
            <a:r>
              <a:rPr lang="fr-FR"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marL="742950" lvl="1" indent="-285750">
              <a:spcAft>
                <a:spcPts val="0"/>
              </a:spcAft>
              <a:buSzPts val="1000"/>
              <a:buFont typeface="Courier New" panose="02070309020205020404" pitchFamily="49" charset="0"/>
              <a:buChar char="o"/>
              <a:tabLst>
                <a:tab pos="914400" algn="l"/>
              </a:tabLst>
            </a:pP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 Fonds documentaire et gestion</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3.1. Base de données et outils numériques</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8 ordinateurs à usage encadré.</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Portail E-</a:t>
            </a:r>
            <a:r>
              <a:rPr lang="fr-FR"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sidoc</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accessible via </a:t>
            </a:r>
            <a:r>
              <a:rPr lang="fr-FR"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Pronote</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(nouveautés, encyclopédies, orientation, recherches).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Formation des 6e à l’utilisation d’E-</a:t>
            </a:r>
            <a:r>
              <a:rPr lang="fr-FR"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sidoc</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en début d’année.</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Abonnement aux </a:t>
            </a:r>
            <a:r>
              <a:rPr lang="fr-FR"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Mémonotices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(indexation d’articles) et </a:t>
            </a:r>
            <a:r>
              <a:rPr lang="fr-FR"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Mémodocnets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(sélection de sites pédagogiques</a:t>
            </a:r>
            <a:r>
              <a:rPr lang="fr-FR"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a:t>
            </a:r>
          </a:p>
        </p:txBody>
      </p:sp>
    </p:spTree>
    <p:extLst>
      <p:ext uri="{BB962C8B-B14F-4D97-AF65-F5344CB8AC3E}">
        <p14:creationId xmlns:p14="http://schemas.microsoft.com/office/powerpoint/2010/main" val="38187620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16363" y="394692"/>
            <a:ext cx="10806545" cy="6463308"/>
          </a:xfrm>
          <a:prstGeom prst="rect">
            <a:avLst/>
          </a:prstGeom>
        </p:spPr>
        <p:txBody>
          <a:bodyPr wrap="square">
            <a:spAutoFit/>
          </a:bodyPr>
          <a:lstStyle/>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3.2. Composition du fonds</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5 abonnements : </a:t>
            </a:r>
            <a:r>
              <a:rPr lang="fr-FR" i="1"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Arkéo</a:t>
            </a:r>
            <a:r>
              <a:rPr lang="fr-FR" i="1" kern="150" dirty="0">
                <a:solidFill>
                  <a:srgbClr val="002060"/>
                </a:solidFill>
                <a:latin typeface="Calibri" panose="020F0502020204030204" pitchFamily="34" charset="0"/>
                <a:ea typeface="SimSun" panose="02010600030101010101" pitchFamily="2" charset="-122"/>
                <a:cs typeface="Calibri" panose="020F0502020204030204" pitchFamily="34" charset="0"/>
              </a:rPr>
              <a:t> junior, Yam-Yam, Histoire junior, Okapi, Virgule</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Environ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2000 documentaires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et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3800 fictions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(romans, BD, etc.).</a:t>
            </a:r>
          </a:p>
          <a:p>
            <a:pPr>
              <a:spcAft>
                <a:spcPts val="0"/>
              </a:spcAft>
            </a:pPr>
            <a:endParaRPr lang="fr-FR" b="1"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endParaRPr>
          </a:p>
          <a:p>
            <a:pPr>
              <a:spcAft>
                <a:spcPts val="0"/>
              </a:spcAft>
            </a:pPr>
            <a:r>
              <a:rPr lang="fr-FR" b="1" kern="150" dirty="0" smtClean="0">
                <a:solidFill>
                  <a:srgbClr val="002060"/>
                </a:solidFill>
                <a:latin typeface="Calibri" panose="020F0502020204030204" pitchFamily="34" charset="0"/>
                <a:ea typeface="SimSun" panose="02010600030101010101" pitchFamily="2" charset="-122"/>
                <a:cs typeface="Calibri" panose="020F0502020204030204" pitchFamily="34" charset="0"/>
              </a:rPr>
              <a:t>4</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 Communication et information</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Affichage des événements culturels au CDI, en salle des professeurs et dans le hall.</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Diffusion régulière d’informations par casiers ou par mail.</a:t>
            </a:r>
          </a:p>
          <a:p>
            <a:pPr>
              <a:spcAft>
                <a:spcPts val="0"/>
              </a:spcAf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5. Animations et séances pédagogiques</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5.1. Incitation à la lecture</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Présentation des nouveautés.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Séances de choix de romans en lien avec les cours de Français.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Participation au </a:t>
            </a:r>
            <a:r>
              <a:rPr lang="fr-FR" b="1"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Bubble</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 Prix</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(avec la médiathèque et le collège Gounod).</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Quart d’heure lecture.</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5.2. Expositions</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Mise en valeur d’ouvrages selon des thématiques nationales ou internationales (ex. Journée des droits des femmes, développement durable).</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Exposition </a:t>
            </a:r>
            <a:r>
              <a:rPr lang="fr-FR" i="1" kern="150" dirty="0">
                <a:solidFill>
                  <a:srgbClr val="002060"/>
                </a:solidFill>
                <a:latin typeface="Calibri" panose="020F0502020204030204" pitchFamily="34" charset="0"/>
                <a:ea typeface="SimSun" panose="02010600030101010101" pitchFamily="2" charset="-122"/>
                <a:cs typeface="Calibri" panose="020F0502020204030204" pitchFamily="34" charset="0"/>
              </a:rPr>
              <a:t>Héros et Héroïnes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5.3. Séances pédagogiques</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Tous les 6e : 10 à 15 séances (fonctionnement du CDI, recherche documentaire, exposé, travail sur la presse).</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Autres disciplines impliquées : Français, Espagnol, SI Portugais, Mathématiques.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Travail sur la recherche et la sélection des sources en ligne.</a:t>
            </a:r>
          </a:p>
          <a:p>
            <a:pPr>
              <a:spcAft>
                <a:spcPts val="0"/>
              </a:spcAft>
            </a:pPr>
            <a:r>
              <a:rPr lang="fr-FR" kern="150" dirty="0">
                <a:solidFill>
                  <a:srgbClr val="002060"/>
                </a:solidFill>
                <a:latin typeface="Times New Roman" panose="02020603050405020304" pitchFamily="18" charset="0"/>
                <a:ea typeface="SimSun" panose="02010600030101010101" pitchFamily="2" charset="-122"/>
                <a:cs typeface="Mangal"/>
              </a:rPr>
              <a:t> </a:t>
            </a:r>
          </a:p>
        </p:txBody>
      </p:sp>
    </p:spTree>
    <p:extLst>
      <p:ext uri="{BB962C8B-B14F-4D97-AF65-F5344CB8AC3E}">
        <p14:creationId xmlns:p14="http://schemas.microsoft.com/office/powerpoint/2010/main" val="28669866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idx="4294967295"/>
          </p:nvPr>
        </p:nvSpPr>
        <p:spPr>
          <a:xfrm>
            <a:off x="224118" y="72788"/>
            <a:ext cx="3590925" cy="577850"/>
          </a:xfrm>
        </p:spPr>
        <p:txBody>
          <a:bodyPr>
            <a:normAutofit/>
          </a:bodyPr>
          <a:lstStyle/>
          <a:p>
            <a:r>
              <a:rPr lang="fr-FR" sz="2000" b="1" dirty="0">
                <a:solidFill>
                  <a:srgbClr val="002060"/>
                </a:solidFill>
              </a:rPr>
              <a:t>LES INSTANCES </a:t>
            </a:r>
            <a:r>
              <a:rPr lang="fr-FR" sz="2000" b="1" dirty="0" smtClean="0">
                <a:solidFill>
                  <a:srgbClr val="002060"/>
                </a:solidFill>
              </a:rPr>
              <a:t>2024-2025</a:t>
            </a:r>
            <a:endParaRPr lang="fr-FR" sz="2000" dirty="0">
              <a:solidFill>
                <a:srgbClr val="002060"/>
              </a:solidFill>
            </a:endParaRPr>
          </a:p>
        </p:txBody>
      </p:sp>
      <p:graphicFrame>
        <p:nvGraphicFramePr>
          <p:cNvPr id="3" name="Tableau 2"/>
          <p:cNvGraphicFramePr>
            <a:graphicFrameLocks noGrp="1"/>
          </p:cNvGraphicFramePr>
          <p:nvPr>
            <p:extLst>
              <p:ext uri="{D42A27DB-BD31-4B8C-83A1-F6EECF244321}">
                <p14:modId xmlns:p14="http://schemas.microsoft.com/office/powerpoint/2010/main" val="2887503288"/>
              </p:ext>
            </p:extLst>
          </p:nvPr>
        </p:nvGraphicFramePr>
        <p:xfrm>
          <a:off x="2223247" y="475131"/>
          <a:ext cx="9717741" cy="6217278"/>
        </p:xfrm>
        <a:graphic>
          <a:graphicData uri="http://schemas.openxmlformats.org/drawingml/2006/table">
            <a:tbl>
              <a:tblPr firstRow="1" firstCol="1" bandRow="1"/>
              <a:tblGrid>
                <a:gridCol w="3443181">
                  <a:extLst>
                    <a:ext uri="{9D8B030D-6E8A-4147-A177-3AD203B41FA5}">
                      <a16:colId xmlns:a16="http://schemas.microsoft.com/office/drawing/2014/main" val="3868524580"/>
                    </a:ext>
                  </a:extLst>
                </a:gridCol>
                <a:gridCol w="6274560">
                  <a:extLst>
                    <a:ext uri="{9D8B030D-6E8A-4147-A177-3AD203B41FA5}">
                      <a16:colId xmlns:a16="http://schemas.microsoft.com/office/drawing/2014/main" val="1396758292"/>
                    </a:ext>
                  </a:extLst>
                </a:gridCol>
              </a:tblGrid>
              <a:tr h="530195">
                <a:tc>
                  <a:txBody>
                    <a:bodyPr/>
                    <a:lstStyle/>
                    <a:p>
                      <a:pPr algn="ctr" rtl="0" fontAlgn="ctr"/>
                      <a:r>
                        <a:rPr lang="fr-FR" sz="1100" b="1" i="0" u="none" strike="noStrike" dirty="0">
                          <a:solidFill>
                            <a:schemeClr val="bg1"/>
                          </a:solidFill>
                          <a:effectLst/>
                          <a:latin typeface="Century Gothic" panose="020B0502020202020204" pitchFamily="34" charset="0"/>
                        </a:rPr>
                        <a:t>Instances</a:t>
                      </a:r>
                    </a:p>
                  </a:txBody>
                  <a:tcPr marL="4224" marR="4224" marT="4224" marB="0" anchor="ctr">
                    <a:lnL w="6350" cap="flat" cmpd="sng" algn="ctr">
                      <a:solidFill>
                        <a:srgbClr val="323232"/>
                      </a:solidFill>
                      <a:prstDash val="solid"/>
                      <a:round/>
                      <a:headEnd type="none" w="med" len="med"/>
                      <a:tailEnd type="none" w="med" len="med"/>
                    </a:lnL>
                    <a:lnR>
                      <a:noFill/>
                    </a:lnR>
                    <a:lnT w="6350" cap="flat" cmpd="sng" algn="ctr">
                      <a:solidFill>
                        <a:srgbClr val="323232"/>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53535"/>
                    </a:solidFill>
                  </a:tcPr>
                </a:tc>
                <a:tc>
                  <a:txBody>
                    <a:bodyPr/>
                    <a:lstStyle/>
                    <a:p>
                      <a:pPr algn="ctr" rtl="0" fontAlgn="ctr"/>
                      <a:r>
                        <a:rPr lang="fr-FR" sz="1100" b="1" i="0" u="none" strike="noStrike" dirty="0">
                          <a:solidFill>
                            <a:schemeClr val="bg1"/>
                          </a:solidFill>
                          <a:effectLst/>
                          <a:latin typeface="Century Gothic" panose="020B0502020202020204" pitchFamily="34" charset="0"/>
                        </a:rPr>
                        <a:t>Fréquence des convocations</a:t>
                      </a:r>
                    </a:p>
                  </a:txBody>
                  <a:tcPr marL="4224" marR="4224" marT="4224" marB="0" anchor="ctr">
                    <a:lnL>
                      <a:noFill/>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353535"/>
                    </a:solidFill>
                  </a:tcPr>
                </a:tc>
                <a:extLst>
                  <a:ext uri="{0D108BD9-81ED-4DB2-BD59-A6C34878D82A}">
                    <a16:rowId xmlns:a16="http://schemas.microsoft.com/office/drawing/2014/main" val="219631642"/>
                  </a:ext>
                </a:extLst>
              </a:tr>
              <a:tr h="530195">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Conseil d'administration</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a:t>
                      </a:r>
                      <a:r>
                        <a:rPr lang="fr-FR" sz="1800" b="0" i="0" u="none" strike="noStrike" dirty="0" smtClean="0">
                          <a:solidFill>
                            <a:srgbClr val="002060"/>
                          </a:solidFill>
                          <a:effectLst/>
                          <a:latin typeface="Calibri" panose="020F0502020204030204" pitchFamily="34" charset="0"/>
                          <a:cs typeface="Calibri" panose="020F0502020204030204" pitchFamily="34" charset="0"/>
                        </a:rPr>
                        <a:t>5 </a:t>
                      </a:r>
                      <a:r>
                        <a:rPr lang="fr-FR" sz="1800" b="0" i="0" u="none" strike="noStrike" dirty="0">
                          <a:solidFill>
                            <a:srgbClr val="002060"/>
                          </a:solidFill>
                          <a:effectLst/>
                          <a:latin typeface="Calibri" panose="020F0502020204030204" pitchFamily="34" charset="0"/>
                          <a:cs typeface="Calibri" panose="020F0502020204030204" pitchFamily="34" charset="0"/>
                        </a:rPr>
                        <a:t>CA en </a:t>
                      </a:r>
                      <a:r>
                        <a:rPr lang="fr-FR" sz="1800" b="0" i="0" u="none" strike="noStrike" dirty="0" smtClean="0">
                          <a:solidFill>
                            <a:srgbClr val="002060"/>
                          </a:solidFill>
                          <a:effectLst/>
                          <a:latin typeface="Calibri" panose="020F0502020204030204" pitchFamily="34" charset="0"/>
                          <a:cs typeface="Calibri" panose="020F0502020204030204" pitchFamily="34" charset="0"/>
                        </a:rPr>
                        <a:t>2024-2025</a:t>
                      </a:r>
                      <a:endParaRPr lang="fr-FR" sz="1800" b="0" i="0" u="none" strike="noStrike" dirty="0">
                        <a:solidFill>
                          <a:srgbClr val="002060"/>
                        </a:solidFill>
                        <a:effectLst/>
                        <a:latin typeface="Calibri" panose="020F0502020204030204" pitchFamily="34" charset="0"/>
                        <a:cs typeface="Calibri" panose="020F0502020204030204" pitchFamily="34" charset="0"/>
                      </a:endParaRP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12700" cap="flat" cmpd="sng" algn="ctr">
                      <a:solidFill>
                        <a:srgbClr val="FFFFFF"/>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760818498"/>
                  </a:ext>
                </a:extLst>
              </a:tr>
              <a:tr h="530195">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Commission Permanente</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a:t>
                      </a:r>
                      <a:r>
                        <a:rPr lang="fr-FR" sz="1800" b="0" i="0" u="none" strike="noStrike" dirty="0" smtClean="0">
                          <a:solidFill>
                            <a:srgbClr val="002060"/>
                          </a:solidFill>
                          <a:effectLst/>
                          <a:latin typeface="Calibri" panose="020F0502020204030204" pitchFamily="34" charset="0"/>
                          <a:cs typeface="Calibri" panose="020F0502020204030204" pitchFamily="34" charset="0"/>
                        </a:rPr>
                        <a:t>Une </a:t>
                      </a:r>
                      <a:r>
                        <a:rPr lang="fr-FR" sz="1800" b="0" i="0" u="none" strike="noStrike" dirty="0">
                          <a:solidFill>
                            <a:srgbClr val="002060"/>
                          </a:solidFill>
                          <a:effectLst/>
                          <a:latin typeface="Calibri" panose="020F0502020204030204" pitchFamily="34" charset="0"/>
                          <a:cs typeface="Calibri" panose="020F0502020204030204" pitchFamily="34" charset="0"/>
                        </a:rPr>
                        <a:t>commission permanente</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4048858602"/>
                  </a:ext>
                </a:extLst>
              </a:tr>
              <a:tr h="53019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Conseil Pédagogique</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4 Conseils pédagogiques</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734759232"/>
                  </a:ext>
                </a:extLst>
              </a:tr>
              <a:tr h="53019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Conseil de classe</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Semestriel – Présence des représentants de parents d'élèves à tous les conseils de classe</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2164131839"/>
                  </a:ext>
                </a:extLst>
              </a:tr>
              <a:tr h="53019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Conseil-école </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2 conseils Ecole-Collège</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2000876924"/>
                  </a:ext>
                </a:extLst>
              </a:tr>
              <a:tr h="53019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CESCE</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2 Comité d’Education à la Santé et la Citoyenneté</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543104308"/>
                  </a:ext>
                </a:extLst>
              </a:tr>
              <a:tr h="53019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ESS – Equipes de Soins et de Suivi</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a:t>
                      </a:r>
                      <a:r>
                        <a:rPr lang="fr-FR" sz="1800" b="0" i="0" u="none" strike="noStrike" dirty="0" smtClean="0">
                          <a:solidFill>
                            <a:srgbClr val="002060"/>
                          </a:solidFill>
                          <a:effectLst/>
                          <a:latin typeface="Calibri" panose="020F0502020204030204" pitchFamily="34" charset="0"/>
                          <a:cs typeface="Calibri" panose="020F0502020204030204" pitchFamily="34" charset="0"/>
                        </a:rPr>
                        <a:t>21 ESS</a:t>
                      </a:r>
                      <a:endParaRPr lang="fr-FR" sz="1800" b="0" i="0" u="none" strike="noStrike" dirty="0">
                        <a:solidFill>
                          <a:srgbClr val="002060"/>
                        </a:solidFill>
                        <a:effectLst/>
                        <a:latin typeface="Calibri" panose="020F0502020204030204" pitchFamily="34" charset="0"/>
                        <a:cs typeface="Calibri" panose="020F0502020204030204" pitchFamily="34" charset="0"/>
                      </a:endParaRP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3073343340"/>
                  </a:ext>
                </a:extLst>
              </a:tr>
              <a:tr h="53019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GPDS</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l" rtl="0" fontAlgn="ctr"/>
                      <a:r>
                        <a:rPr lang="fr-FR" sz="1800" b="0" i="0" u="none" strike="noStrike" dirty="0">
                          <a:solidFill>
                            <a:srgbClr val="002060"/>
                          </a:solidFill>
                          <a:effectLst/>
                          <a:latin typeface="Calibri" panose="020F0502020204030204" pitchFamily="34" charset="0"/>
                          <a:cs typeface="Calibri" panose="020F0502020204030204" pitchFamily="34" charset="0"/>
                        </a:rPr>
                        <a:t>.  4 </a:t>
                      </a:r>
                      <a:r>
                        <a:rPr lang="fr-FR" sz="1800" b="0" i="0" u="none" strike="noStrike" dirty="0" smtClean="0">
                          <a:solidFill>
                            <a:srgbClr val="002060"/>
                          </a:solidFill>
                          <a:effectLst/>
                          <a:latin typeface="Calibri" panose="020F0502020204030204" pitchFamily="34" charset="0"/>
                          <a:cs typeface="Calibri" panose="020F0502020204030204" pitchFamily="34" charset="0"/>
                        </a:rPr>
                        <a:t>réunions </a:t>
                      </a:r>
                      <a:r>
                        <a:rPr lang="fr-FR" sz="1800" b="0" i="0" u="none" strike="noStrike" dirty="0">
                          <a:solidFill>
                            <a:srgbClr val="002060"/>
                          </a:solidFill>
                          <a:effectLst/>
                          <a:latin typeface="Calibri" panose="020F0502020204030204" pitchFamily="34" charset="0"/>
                          <a:cs typeface="Calibri" panose="020F0502020204030204" pitchFamily="34" charset="0"/>
                        </a:rPr>
                        <a:t>GPDS</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3475222364"/>
                  </a:ext>
                </a:extLst>
              </a:tr>
              <a:tr h="776275">
                <a:tc>
                  <a:txBody>
                    <a:bodyPr/>
                    <a:lstStyle/>
                    <a:p>
                      <a:pPr algn="just" rtl="0" fontAlgn="ctr"/>
                      <a:r>
                        <a:rPr lang="fr-FR" sz="1800" b="0" i="0" u="none" strike="noStrike">
                          <a:solidFill>
                            <a:srgbClr val="002060"/>
                          </a:solidFill>
                          <a:effectLst/>
                          <a:latin typeface="Calibri" panose="020F0502020204030204" pitchFamily="34" charset="0"/>
                          <a:cs typeface="Calibri" panose="020F0502020204030204" pitchFamily="34" charset="0"/>
                        </a:rPr>
                        <a:t>Commission de Fonds social</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tc>
                  <a:txBody>
                    <a:bodyPr/>
                    <a:lstStyle/>
                    <a:p>
                      <a:pPr algn="just" rtl="0" fontAlgn="ctr"/>
                      <a:r>
                        <a:rPr lang="fr-FR" sz="1800" b="0" i="0" u="none" strike="noStrike" dirty="0">
                          <a:solidFill>
                            <a:srgbClr val="002060"/>
                          </a:solidFill>
                          <a:effectLst/>
                          <a:latin typeface="Calibri" panose="020F0502020204030204" pitchFamily="34" charset="0"/>
                          <a:cs typeface="Calibri" panose="020F0502020204030204" pitchFamily="34" charset="0"/>
                        </a:rPr>
                        <a:t>. </a:t>
                      </a:r>
                      <a:r>
                        <a:rPr lang="fr-FR" sz="1800" b="0" i="0" u="none" strike="noStrike" dirty="0" smtClean="0">
                          <a:solidFill>
                            <a:srgbClr val="002060"/>
                          </a:solidFill>
                          <a:effectLst/>
                          <a:latin typeface="Calibri" panose="020F0502020204030204" pitchFamily="34" charset="0"/>
                          <a:cs typeface="Calibri" panose="020F0502020204030204" pitchFamily="34" charset="0"/>
                        </a:rPr>
                        <a:t>3 Commissions </a:t>
                      </a:r>
                      <a:r>
                        <a:rPr lang="fr-FR" sz="1800" b="0" i="0" u="none" strike="noStrike" dirty="0">
                          <a:solidFill>
                            <a:srgbClr val="002060"/>
                          </a:solidFill>
                          <a:effectLst/>
                          <a:latin typeface="Calibri" panose="020F0502020204030204" pitchFamily="34" charset="0"/>
                          <a:cs typeface="Calibri" panose="020F0502020204030204" pitchFamily="34" charset="0"/>
                        </a:rPr>
                        <a:t>en interne </a:t>
                      </a:r>
                      <a:r>
                        <a:rPr lang="fr-FR" sz="1800" b="0" i="0" u="none" strike="noStrike" dirty="0" smtClean="0">
                          <a:solidFill>
                            <a:srgbClr val="002060"/>
                          </a:solidFill>
                          <a:effectLst/>
                          <a:latin typeface="Calibri" panose="020F0502020204030204" pitchFamily="34" charset="0"/>
                          <a:cs typeface="Calibri" panose="020F0502020204030204" pitchFamily="34" charset="0"/>
                        </a:rPr>
                        <a:t>– 14 familles </a:t>
                      </a:r>
                      <a:r>
                        <a:rPr lang="fr-FR" sz="1800" b="0" i="0" u="none" strike="noStrike" dirty="0">
                          <a:solidFill>
                            <a:srgbClr val="002060"/>
                          </a:solidFill>
                          <a:effectLst/>
                          <a:latin typeface="Calibri" panose="020F0502020204030204" pitchFamily="34" charset="0"/>
                          <a:cs typeface="Calibri" panose="020F0502020204030204" pitchFamily="34" charset="0"/>
                        </a:rPr>
                        <a:t>ont bénéficié d’une aide pour financer les voyages scolaires (3 en </a:t>
                      </a:r>
                      <a:r>
                        <a:rPr lang="fr-FR" sz="1800" b="0" i="0" u="none" strike="noStrike" dirty="0" smtClean="0">
                          <a:solidFill>
                            <a:srgbClr val="002060"/>
                          </a:solidFill>
                          <a:effectLst/>
                          <a:latin typeface="Calibri" panose="020F0502020204030204" pitchFamily="34" charset="0"/>
                          <a:cs typeface="Calibri" panose="020F0502020204030204" pitchFamily="34" charset="0"/>
                        </a:rPr>
                        <a:t>2023-24)</a:t>
                      </a:r>
                      <a:endParaRPr lang="fr-FR" sz="1800" b="0" i="0" u="none" strike="noStrike" dirty="0">
                        <a:solidFill>
                          <a:srgbClr val="002060"/>
                        </a:solidFill>
                        <a:effectLst/>
                        <a:latin typeface="Calibri" panose="020F0502020204030204" pitchFamily="34" charset="0"/>
                        <a:cs typeface="Calibri" panose="020F0502020204030204" pitchFamily="34" charset="0"/>
                      </a:endParaRP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solidFill>
                      <a:srgbClr val="CECECE"/>
                    </a:solidFill>
                  </a:tcPr>
                </a:tc>
                <a:extLst>
                  <a:ext uri="{0D108BD9-81ED-4DB2-BD59-A6C34878D82A}">
                    <a16:rowId xmlns:a16="http://schemas.microsoft.com/office/drawing/2014/main" val="838262015"/>
                  </a:ext>
                </a:extLst>
              </a:tr>
              <a:tr h="646579">
                <a:tc>
                  <a:txBody>
                    <a:bodyPr/>
                    <a:lstStyle/>
                    <a:p>
                      <a:pPr algn="l" rtl="0" fontAlgn="ctr"/>
                      <a:r>
                        <a:rPr lang="fr-FR" sz="1800" b="0" i="0" u="none" strike="noStrike">
                          <a:solidFill>
                            <a:srgbClr val="002060"/>
                          </a:solidFill>
                          <a:effectLst/>
                          <a:latin typeface="Calibri" panose="020F0502020204030204" pitchFamily="34" charset="0"/>
                          <a:cs typeface="Calibri" panose="020F0502020204030204" pitchFamily="34" charset="0"/>
                        </a:rPr>
                        <a:t>Conseil de Discipline</a:t>
                      </a:r>
                    </a:p>
                  </a:txBody>
                  <a:tcPr marL="4224" marR="4224" marT="4224" marB="0" anchor="ctr">
                    <a:lnL w="6350" cap="flat" cmpd="sng" algn="ctr">
                      <a:solidFill>
                        <a:srgbClr val="323232"/>
                      </a:solidFill>
                      <a:prstDash val="solid"/>
                      <a:round/>
                      <a:headEnd type="none" w="med" len="med"/>
                      <a:tailEnd type="none" w="med" len="med"/>
                    </a:lnL>
                    <a:lnR w="12700" cap="flat" cmpd="sng" algn="ctr">
                      <a:solidFill>
                        <a:srgbClr val="353535"/>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tc>
                  <a:txBody>
                    <a:bodyPr/>
                    <a:lstStyle/>
                    <a:p>
                      <a:pPr algn="l" rtl="0" fontAlgn="ctr"/>
                      <a:r>
                        <a:rPr lang="fr-FR" sz="1800" b="0" i="0" u="none" strike="noStrike" dirty="0">
                          <a:solidFill>
                            <a:srgbClr val="002060"/>
                          </a:solidFill>
                          <a:effectLst/>
                          <a:latin typeface="Calibri" panose="020F0502020204030204" pitchFamily="34" charset="0"/>
                          <a:cs typeface="Calibri" panose="020F0502020204030204" pitchFamily="34" charset="0"/>
                        </a:rPr>
                        <a:t>. </a:t>
                      </a:r>
                      <a:r>
                        <a:rPr lang="fr-FR" sz="1800" b="0" i="0" u="none" strike="noStrike" dirty="0" smtClean="0">
                          <a:solidFill>
                            <a:srgbClr val="002060"/>
                          </a:solidFill>
                          <a:effectLst/>
                          <a:latin typeface="Calibri" panose="020F0502020204030204" pitchFamily="34" charset="0"/>
                          <a:cs typeface="Calibri" panose="020F0502020204030204" pitchFamily="34" charset="0"/>
                        </a:rPr>
                        <a:t>10 </a:t>
                      </a:r>
                      <a:r>
                        <a:rPr lang="fr-FR" sz="1800" b="0" i="0" u="none" strike="noStrike" dirty="0">
                          <a:solidFill>
                            <a:srgbClr val="002060"/>
                          </a:solidFill>
                          <a:effectLst/>
                          <a:latin typeface="Calibri" panose="020F0502020204030204" pitchFamily="34" charset="0"/>
                          <a:cs typeface="Calibri" panose="020F0502020204030204" pitchFamily="34" charset="0"/>
                        </a:rPr>
                        <a:t>Conseils de discipline en 2024-2025 (6 en 2023-24) :  5 élèves sanctionnés par une exclusion définitive</a:t>
                      </a:r>
                    </a:p>
                  </a:txBody>
                  <a:tcPr marL="4224" marR="4224" marT="4224" marB="0" anchor="ctr">
                    <a:lnL w="12700" cap="flat" cmpd="sng" algn="ctr">
                      <a:solidFill>
                        <a:srgbClr val="353535"/>
                      </a:solidFill>
                      <a:prstDash val="solid"/>
                      <a:round/>
                      <a:headEnd type="none" w="med" len="med"/>
                      <a:tailEnd type="none" w="med" len="med"/>
                    </a:lnL>
                    <a:lnR w="6350" cap="flat" cmpd="sng" algn="ctr">
                      <a:solidFill>
                        <a:srgbClr val="323232"/>
                      </a:solidFill>
                      <a:prstDash val="solid"/>
                      <a:round/>
                      <a:headEnd type="none" w="med" len="med"/>
                      <a:tailEnd type="none" w="med" len="med"/>
                    </a:lnR>
                    <a:lnT w="6350" cap="flat" cmpd="sng" algn="ctr">
                      <a:solidFill>
                        <a:srgbClr val="323232"/>
                      </a:solidFill>
                      <a:prstDash val="solid"/>
                      <a:round/>
                      <a:headEnd type="none" w="med" len="med"/>
                      <a:tailEnd type="none" w="med" len="med"/>
                    </a:lnT>
                    <a:lnB w="6350" cap="flat" cmpd="sng" algn="ctr">
                      <a:solidFill>
                        <a:srgbClr val="323232"/>
                      </a:solidFill>
                      <a:prstDash val="solid"/>
                      <a:round/>
                      <a:headEnd type="none" w="med" len="med"/>
                      <a:tailEnd type="none" w="med" len="med"/>
                    </a:lnB>
                  </a:tcPr>
                </a:tc>
                <a:extLst>
                  <a:ext uri="{0D108BD9-81ED-4DB2-BD59-A6C34878D82A}">
                    <a16:rowId xmlns:a16="http://schemas.microsoft.com/office/drawing/2014/main" val="3990288183"/>
                  </a:ext>
                </a:extLst>
              </a:tr>
            </a:tbl>
          </a:graphicData>
        </a:graphic>
      </p:graphicFrame>
    </p:spTree>
    <p:extLst>
      <p:ext uri="{BB962C8B-B14F-4D97-AF65-F5344CB8AC3E}">
        <p14:creationId xmlns:p14="http://schemas.microsoft.com/office/powerpoint/2010/main" val="270410325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81017" y="271422"/>
            <a:ext cx="10381674" cy="6463308"/>
          </a:xfrm>
          <a:prstGeom prst="rect">
            <a:avLst/>
          </a:prstGeom>
        </p:spPr>
        <p:txBody>
          <a:bodyPr wrap="square">
            <a:spAutoFit/>
          </a:bodyPr>
          <a:lstStyle/>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6. Liaison CM2-6e</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Accueil des classes de CM2 avec visites guidées par les délégués de 6e.</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Projet commun autour des fables (mise en scène, échanges).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Sortie partagée autour de l’</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Odyssée</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a:spcAft>
                <a:spcPts val="0"/>
              </a:spcAf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7. Orientation</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Mise à disposition de documentations sur les études et métiers.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Consultation possible de l’Onisep et du CIDJ.</a:t>
            </a:r>
          </a:p>
          <a:p>
            <a:pPr>
              <a:spcAft>
                <a:spcPts val="0"/>
              </a:spcAf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8. Autres actions</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Participation à la semaine des mathématiques.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Organisation de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midi jeux</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de société.</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Accompagnement des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éco-délégués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 atelier </a:t>
            </a:r>
            <a:r>
              <a:rPr lang="fr-FR" kern="150" dirty="0" err="1">
                <a:solidFill>
                  <a:srgbClr val="002060"/>
                </a:solidFill>
                <a:latin typeface="Calibri" panose="020F0502020204030204" pitchFamily="34" charset="0"/>
                <a:ea typeface="SimSun" panose="02010600030101010101" pitchFamily="2" charset="-122"/>
                <a:cs typeface="Calibri" panose="020F0502020204030204" pitchFamily="34" charset="0"/>
              </a:rPr>
              <a:t>furoshiki</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collecte alimentaire.</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Encadrement des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ambassadeurs Phare</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Organisation du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concours de marque-pages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a:spcAft>
                <a:spcPts val="0"/>
              </a:spcAf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a:t>
            </a:r>
          </a:p>
          <a:p>
            <a:pPr>
              <a:spcAft>
                <a:spcPts val="0"/>
              </a:spcAft>
            </a:pP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9. Projets 2025-2026</a:t>
            </a:r>
            <a:endPar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endParaRP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Poursuite du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prix Manga</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 (4e édition avec la médiathèque de Saint-Cloud).</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Mise en place d’un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club lecture mensuel</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Renouvellement du concours marque-pages.</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Organisation de </a:t>
            </a:r>
            <a:r>
              <a:rPr lang="fr-FR" b="1" kern="150" dirty="0">
                <a:solidFill>
                  <a:srgbClr val="002060"/>
                </a:solidFill>
                <a:latin typeface="Calibri" panose="020F0502020204030204" pitchFamily="34" charset="0"/>
                <a:ea typeface="SimSun" panose="02010600030101010101" pitchFamily="2" charset="-122"/>
                <a:cs typeface="Calibri" panose="020F0502020204030204" pitchFamily="34" charset="0"/>
              </a:rPr>
              <a:t>midi jeux avant les vacances</a:t>
            </a: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a:t>
            </a:r>
          </a:p>
          <a:p>
            <a:pPr marL="342900" lvl="0" indent="-342900">
              <a:spcAft>
                <a:spcPts val="0"/>
              </a:spcAft>
              <a:buSzPts val="1000"/>
              <a:buFont typeface="Symbol" panose="05050102010706020507" pitchFamily="18" charset="2"/>
              <a:buChar char=""/>
              <a:tabLst>
                <a:tab pos="457200" algn="l"/>
              </a:tabLst>
            </a:pPr>
            <a:r>
              <a:rPr lang="fr-FR" kern="150" dirty="0">
                <a:solidFill>
                  <a:srgbClr val="002060"/>
                </a:solidFill>
                <a:latin typeface="Calibri" panose="020F0502020204030204" pitchFamily="34" charset="0"/>
                <a:ea typeface="SimSun" panose="02010600030101010101" pitchFamily="2" charset="-122"/>
                <a:cs typeface="Calibri" panose="020F0502020204030204" pitchFamily="34" charset="0"/>
              </a:rPr>
              <a:t>Développement d’autres ateliers thématiques.</a:t>
            </a:r>
          </a:p>
          <a:p>
            <a:pPr>
              <a:spcAft>
                <a:spcPts val="0"/>
              </a:spcAft>
            </a:pPr>
            <a:r>
              <a:rPr lang="fr-FR" kern="150" dirty="0">
                <a:latin typeface="Times New Roman" panose="02020603050405020304" pitchFamily="18" charset="0"/>
                <a:ea typeface="SimSun" panose="02010600030101010101" pitchFamily="2" charset="-122"/>
                <a:cs typeface="Mangal"/>
              </a:rPr>
              <a:t> </a:t>
            </a:r>
            <a:r>
              <a:rPr lang="fr-FR" kern="150" dirty="0" smtClean="0">
                <a:latin typeface="Times New Roman" panose="02020603050405020304" pitchFamily="18" charset="0"/>
                <a:ea typeface="SimSun" panose="02010600030101010101" pitchFamily="2" charset="-122"/>
                <a:cs typeface="Mangal"/>
              </a:rPr>
              <a:t> </a:t>
            </a:r>
            <a:endParaRPr lang="fr-FR" kern="150" dirty="0">
              <a:latin typeface="Times New Roman" panose="02020603050405020304" pitchFamily="18" charset="0"/>
              <a:ea typeface="SimSun" panose="02010600030101010101" pitchFamily="2" charset="-122"/>
              <a:cs typeface="Mangal"/>
            </a:endParaRPr>
          </a:p>
        </p:txBody>
      </p:sp>
    </p:spTree>
    <p:extLst>
      <p:ext uri="{BB962C8B-B14F-4D97-AF65-F5344CB8AC3E}">
        <p14:creationId xmlns:p14="http://schemas.microsoft.com/office/powerpoint/2010/main" val="26713993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680448" y="157083"/>
            <a:ext cx="6096000" cy="685059"/>
          </a:xfrm>
          <a:prstGeom prst="rect">
            <a:avLst/>
          </a:prstGeom>
        </p:spPr>
        <p:txBody>
          <a:bodyPr>
            <a:spAutoFit/>
          </a:bodyPr>
          <a:lstStyle/>
          <a:p>
            <a:pPr algn="ctr">
              <a:lnSpc>
                <a:spcPct val="107000"/>
              </a:lnSpc>
              <a:spcAft>
                <a:spcPts val="800"/>
              </a:spcAft>
            </a:pPr>
            <a:r>
              <a:rPr lang="fr-FR" b="1"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Bilan du projet </a:t>
            </a:r>
            <a:r>
              <a:rPr lang="fr-FR" b="1"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chorale 2024-25 </a:t>
            </a:r>
            <a:r>
              <a:rPr lang="fr-FR" b="1"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mené en partenariat avec </a:t>
            </a:r>
            <a:r>
              <a:rPr lang="fr-FR" b="1"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le </a:t>
            </a:r>
            <a:r>
              <a:rPr lang="fr-FR" b="1"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département des hauts de Seine, appelé VOCO</a:t>
            </a:r>
            <a:r>
              <a:rPr lang="fr-FR" sz="1400" dirty="0">
                <a:solidFill>
                  <a:schemeClr val="accent2">
                    <a:lumMod val="75000"/>
                  </a:schemeClr>
                </a:solidFill>
                <a:latin typeface="Bahnschrift Light" panose="020B0502040204020203" pitchFamily="34" charset="0"/>
                <a:ea typeface="Calibri" panose="020F0502020204030204" pitchFamily="34" charset="0"/>
                <a:cs typeface="Times New Roman" panose="02020603050405020304" pitchFamily="18" charset="0"/>
              </a:rPr>
              <a:t>.</a:t>
            </a:r>
            <a:endParaRPr lang="fr-FR" sz="1400" dirty="0">
              <a:solidFill>
                <a:schemeClr val="accent2">
                  <a:lumMod val="75000"/>
                </a:schemeClr>
              </a:solidFill>
              <a:effectLst/>
              <a:latin typeface="Bahnschrift Light" panose="020B0502040204020203" pitchFamily="34" charset="0"/>
              <a:ea typeface="Calibri" panose="020F0502020204030204" pitchFamily="34" charset="0"/>
              <a:cs typeface="Times New Roman" panose="02020603050405020304" pitchFamily="18" charset="0"/>
            </a:endParaRPr>
          </a:p>
        </p:txBody>
      </p:sp>
      <p:sp>
        <p:nvSpPr>
          <p:cNvPr id="5" name="Rectangle 4"/>
          <p:cNvSpPr/>
          <p:nvPr/>
        </p:nvSpPr>
        <p:spPr>
          <a:xfrm>
            <a:off x="1568823" y="1492756"/>
            <a:ext cx="10623177" cy="4469429"/>
          </a:xfrm>
          <a:prstGeom prst="rect">
            <a:avLst/>
          </a:prstGeom>
        </p:spPr>
        <p:txBody>
          <a:bodyPr wrap="square">
            <a:spAutoFit/>
          </a:bodyPr>
          <a:lstStyle/>
          <a:p>
            <a:pPr>
              <a:lnSpc>
                <a:spcPct val="107000"/>
              </a:lnSpc>
              <a:spcAft>
                <a:spcPts val="800"/>
              </a:spcAft>
            </a:pP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Ce projet est le fruit d’un travail mené toute l’année avec la participation de 47 élèves des quatre niveaux confondus de la 6eme à la </a:t>
            </a:r>
            <a:r>
              <a:rPr lang="fr-FR"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3eme</a:t>
            </a: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 avec cette année un meilleur équilibre entre les niveaux ( 7 élèves de troisième et 15 élèves de quatrième ).</a:t>
            </a:r>
          </a:p>
          <a:p>
            <a:pPr>
              <a:lnSpc>
                <a:spcPct val="107000"/>
              </a:lnSpc>
              <a:spcAft>
                <a:spcPts val="800"/>
              </a:spcAft>
            </a:pP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Les choristes ont participé en plus de la répétition hebdomadaire à trois répétitions supplémentaires dans l’année menées par la compositrice Leila </a:t>
            </a:r>
            <a:r>
              <a:rPr lang="fr-FR" dirty="0" err="1">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Olivesi</a:t>
            </a: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 et la chef de chœur Lucie </a:t>
            </a:r>
            <a:r>
              <a:rPr lang="fr-FR" dirty="0" err="1">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Larnicol</a:t>
            </a: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a:t>
            </a:r>
          </a:p>
          <a:p>
            <a:pPr>
              <a:lnSpc>
                <a:spcPct val="107000"/>
              </a:lnSpc>
              <a:spcAft>
                <a:spcPts val="800"/>
              </a:spcAft>
            </a:pPr>
            <a:endPar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fr-FR" b="1"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Le </a:t>
            </a:r>
            <a:r>
              <a:rPr lang="fr-FR" b="1"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concert a eu lieu le jeudi 5 juin à la Seine musicale.</a:t>
            </a:r>
          </a:p>
          <a:p>
            <a:pPr>
              <a:lnSpc>
                <a:spcPct val="107000"/>
              </a:lnSpc>
              <a:spcAft>
                <a:spcPts val="800"/>
              </a:spcAft>
            </a:pP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Le chœur </a:t>
            </a: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du collège </a:t>
            </a:r>
            <a:r>
              <a:rPr lang="fr-FR"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est </a:t>
            </a: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à nouveau sélectionné sur le nouveau projet.</a:t>
            </a:r>
          </a:p>
          <a:p>
            <a:pPr>
              <a:lnSpc>
                <a:spcPct val="107000"/>
              </a:lnSpc>
              <a:spcAft>
                <a:spcPts val="800"/>
              </a:spcAft>
            </a:pP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Le chœur du collège à participé à la soirée des talents au sein du collège le 24 juin</a:t>
            </a:r>
            <a:r>
              <a:rPr lang="fr-FR"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a:t>
            </a:r>
          </a:p>
          <a:p>
            <a:pPr>
              <a:lnSpc>
                <a:spcPct val="107000"/>
              </a:lnSpc>
              <a:spcAft>
                <a:spcPts val="800"/>
              </a:spcAft>
            </a:pPr>
            <a:r>
              <a:rPr lang="fr-FR" dirty="0" smtClean="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Il </a:t>
            </a:r>
            <a:r>
              <a:rPr lang="fr-FR" dirty="0">
                <a:solidFill>
                  <a:srgbClr val="002060"/>
                </a:solidFill>
                <a:latin typeface="Bahnschrift Light" panose="020B0502040204020203" pitchFamily="34" charset="0"/>
                <a:ea typeface="Calibri" panose="020F0502020204030204" pitchFamily="34" charset="0"/>
                <a:cs typeface="Times New Roman" panose="02020603050405020304" pitchFamily="18" charset="0"/>
              </a:rPr>
              <a:t> participera le 21 septembre aux journées portes ouvertes de la Seine musicale.</a:t>
            </a:r>
          </a:p>
        </p:txBody>
      </p:sp>
    </p:spTree>
    <p:extLst>
      <p:ext uri="{BB962C8B-B14F-4D97-AF65-F5344CB8AC3E}">
        <p14:creationId xmlns:p14="http://schemas.microsoft.com/office/powerpoint/2010/main" val="409537577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90586" y="1134049"/>
            <a:ext cx="10280073" cy="6118855"/>
          </a:xfrm>
          <a:prstGeom prst="rect">
            <a:avLst/>
          </a:prstGeom>
        </p:spPr>
        <p:txBody>
          <a:bodyPr wrap="square">
            <a:spAutoFit/>
          </a:bodyPr>
          <a:lstStyle/>
          <a:p>
            <a:pPr marL="342900" lvl="0" indent="-342900">
              <a:lnSpc>
                <a:spcPct val="107000"/>
              </a:lnSpc>
              <a:spcAft>
                <a:spcPts val="0"/>
              </a:spcAft>
              <a:buFont typeface="Wingdings" panose="05000000000000000000" pitchFamily="2" charset="2"/>
              <a:buChar char="Ø"/>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Français</a:t>
            </a:r>
          </a:p>
          <a:p>
            <a:pPr marL="342900" lvl="0" indent="-342900">
              <a:lnSpc>
                <a:spcPct val="107000"/>
              </a:lnSpc>
              <a:spcAft>
                <a:spcPts val="0"/>
              </a:spcAft>
              <a:buFont typeface="Symbol" panose="05050102010706020507" pitchFamily="18" charset="2"/>
              <a:buChar char=""/>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projet audiodescription (classe de 4ème); </a:t>
            </a:r>
          </a:p>
          <a:p>
            <a:pPr marL="342900" lvl="0" indent="-342900">
              <a:lnSpc>
                <a:spcPct val="107000"/>
              </a:lnSpc>
              <a:spcAft>
                <a:spcPts val="800"/>
              </a:spcAft>
              <a:buFont typeface="Symbol" panose="05050102010706020507" pitchFamily="18" charset="2"/>
              <a:buChar char=""/>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écriture d'un polar autour de l'IA et enregistrement d'un podcast (3ème);</a:t>
            </a:r>
          </a:p>
          <a:p>
            <a:pPr marL="342900" lvl="0" indent="-342900">
              <a:lnSpc>
                <a:spcPct val="107000"/>
              </a:lnSpc>
              <a:spcAft>
                <a:spcPts val="800"/>
              </a:spcAft>
              <a:buFont typeface="Symbol" panose="05050102010706020507" pitchFamily="18" charset="2"/>
              <a:buChar char=""/>
            </a:pPr>
            <a:r>
              <a:rPr lang="fr-FR" sz="1600" dirty="0" smtClean="0">
                <a:solidFill>
                  <a:srgbClr val="002060"/>
                </a:solidFill>
                <a:latin typeface="Calibri" panose="020F0502020204030204" pitchFamily="34" charset="0"/>
                <a:cs typeface="Calibri" panose="020F0502020204030204" pitchFamily="34" charset="0"/>
              </a:rPr>
              <a:t>Atelier </a:t>
            </a:r>
            <a:r>
              <a:rPr lang="fr-FR" sz="1600" dirty="0">
                <a:solidFill>
                  <a:srgbClr val="002060"/>
                </a:solidFill>
                <a:latin typeface="Calibri" panose="020F0502020204030204" pitchFamily="34" charset="0"/>
                <a:cs typeface="Calibri" panose="020F0502020204030204" pitchFamily="34" charset="0"/>
              </a:rPr>
              <a:t>de lecture expressive et d'éloquence : </a:t>
            </a:r>
            <a:r>
              <a:rPr lang="fr-FR" sz="1600" dirty="0" smtClean="0">
                <a:solidFill>
                  <a:srgbClr val="002060"/>
                </a:solidFill>
                <a:latin typeface="Calibri" panose="020F0502020204030204" pitchFamily="34" charset="0"/>
                <a:cs typeface="Calibri" panose="020F0502020204030204" pitchFamily="34" charset="0"/>
              </a:rPr>
              <a:t>Mme </a:t>
            </a:r>
            <a:r>
              <a:rPr lang="fr-FR" sz="1600" dirty="0" err="1" smtClean="0">
                <a:solidFill>
                  <a:srgbClr val="002060"/>
                </a:solidFill>
                <a:latin typeface="Calibri" panose="020F0502020204030204" pitchFamily="34" charset="0"/>
                <a:cs typeface="Calibri" panose="020F0502020204030204" pitchFamily="34" charset="0"/>
              </a:rPr>
              <a:t>Diodati</a:t>
            </a:r>
            <a:r>
              <a:rPr lang="fr-FR" sz="1600" dirty="0" smtClean="0">
                <a:solidFill>
                  <a:srgbClr val="002060"/>
                </a:solidFill>
                <a:latin typeface="Calibri" panose="020F0502020204030204" pitchFamily="34" charset="0"/>
                <a:cs typeface="Calibri" panose="020F0502020204030204" pitchFamily="34" charset="0"/>
              </a:rPr>
              <a:t> et Mme Leroy.</a:t>
            </a:r>
          </a:p>
          <a:p>
            <a:pPr marL="342900" lvl="0" indent="-342900">
              <a:lnSpc>
                <a:spcPct val="107000"/>
              </a:lnSpc>
              <a:spcAft>
                <a:spcPts val="800"/>
              </a:spcAft>
              <a:buFont typeface="Symbol" panose="05050102010706020507" pitchFamily="18" charset="2"/>
              <a:buChar char=""/>
            </a:pPr>
            <a:r>
              <a:rPr lang="fr-FR" sz="1600" dirty="0" smtClean="0">
                <a:solidFill>
                  <a:srgbClr val="002060"/>
                </a:solidFill>
                <a:latin typeface="Calibri" panose="020F0502020204030204" pitchFamily="34" charset="0"/>
                <a:cs typeface="Calibri" panose="020F0502020204030204" pitchFamily="34" charset="0"/>
              </a:rPr>
              <a:t>Participation </a:t>
            </a:r>
            <a:r>
              <a:rPr lang="fr-FR" sz="1600" dirty="0">
                <a:solidFill>
                  <a:srgbClr val="002060"/>
                </a:solidFill>
                <a:latin typeface="Calibri" panose="020F0502020204030204" pitchFamily="34" charset="0"/>
                <a:cs typeface="Calibri" panose="020F0502020204030204" pitchFamily="34" charset="0"/>
              </a:rPr>
              <a:t>aux nuits de la lecture et préparation du concours d'éloquence du Lions Club</a:t>
            </a:r>
            <a:r>
              <a:rPr lang="fr-FR" sz="1600" dirty="0" smtClean="0">
                <a:solidFill>
                  <a:srgbClr val="002060"/>
                </a:solidFill>
                <a:latin typeface="Calibri" panose="020F0502020204030204" pitchFamily="34" charset="0"/>
                <a:cs typeface="Calibri" panose="020F0502020204030204" pitchFamily="34" charset="0"/>
              </a:rPr>
              <a:t>.</a:t>
            </a:r>
            <a:endParaRPr lang="fr-FR" sz="800" dirty="0">
              <a:solidFill>
                <a:srgbClr val="002060"/>
              </a:solidFill>
              <a:latin typeface="Calibri" panose="020F0502020204030204" pitchFamily="34" charset="0"/>
              <a:cs typeface="Calibri" panose="020F0502020204030204" pitchFamily="34" charset="0"/>
            </a:endParaRPr>
          </a:p>
          <a:p>
            <a:pPr marL="342900" lvl="0" indent="-342900">
              <a:lnSpc>
                <a:spcPct val="107000"/>
              </a:lnSpc>
              <a:spcAft>
                <a:spcPts val="800"/>
              </a:spcAft>
              <a:buFont typeface="Wingdings" panose="05000000000000000000" pitchFamily="2" charset="2"/>
              <a:buChar char="Ø"/>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Espagnol</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buFont typeface="Arial" panose="020B0604020202020204" pitchFamily="34" charset="0"/>
              <a:buChar char="•"/>
            </a:pPr>
            <a:r>
              <a:rPr lang="fr-FR" sz="1600" dirty="0">
                <a:solidFill>
                  <a:srgbClr val="002060"/>
                </a:solidFill>
                <a:latin typeface="Calibri" panose="020F0502020204030204" pitchFamily="34" charset="0"/>
                <a:cs typeface="Calibri" panose="020F0502020204030204" pitchFamily="34" charset="0"/>
              </a:rPr>
              <a:t>Sortie Quai Branly 3</a:t>
            </a:r>
            <a:r>
              <a:rPr lang="fr-FR" sz="1600" baseline="30000" dirty="0">
                <a:solidFill>
                  <a:srgbClr val="002060"/>
                </a:solidFill>
                <a:latin typeface="Calibri" panose="020F0502020204030204" pitchFamily="34" charset="0"/>
                <a:cs typeface="Calibri" panose="020F0502020204030204" pitchFamily="34" charset="0"/>
              </a:rPr>
              <a:t>e</a:t>
            </a:r>
            <a:r>
              <a:rPr lang="fr-FR" sz="1600" dirty="0">
                <a:solidFill>
                  <a:srgbClr val="002060"/>
                </a:solidFill>
                <a:latin typeface="Calibri" panose="020F0502020204030204" pitchFamily="34" charset="0"/>
                <a:cs typeface="Calibri" panose="020F0502020204030204" pitchFamily="34" charset="0"/>
              </a:rPr>
              <a:t> une classe </a:t>
            </a:r>
          </a:p>
          <a:p>
            <a:pPr marL="342900" lvl="0" indent="-342900">
              <a:buFont typeface="Arial" panose="020B0604020202020204" pitchFamily="34" charset="0"/>
              <a:buChar char="•"/>
            </a:pPr>
            <a:r>
              <a:rPr lang="fr-FR" sz="1600" dirty="0">
                <a:solidFill>
                  <a:srgbClr val="002060"/>
                </a:solidFill>
                <a:latin typeface="Calibri" panose="020F0502020204030204" pitchFamily="34" charset="0"/>
                <a:cs typeface="Calibri" panose="020F0502020204030204" pitchFamily="34" charset="0"/>
              </a:rPr>
              <a:t>Initiation salsa 5</a:t>
            </a:r>
            <a:r>
              <a:rPr lang="fr-FR" sz="1600" baseline="30000" dirty="0">
                <a:solidFill>
                  <a:srgbClr val="002060"/>
                </a:solidFill>
                <a:latin typeface="Calibri" panose="020F0502020204030204" pitchFamily="34" charset="0"/>
                <a:cs typeface="Calibri" panose="020F0502020204030204" pitchFamily="34" charset="0"/>
              </a:rPr>
              <a:t>e</a:t>
            </a:r>
            <a:r>
              <a:rPr lang="fr-FR" sz="1600" dirty="0">
                <a:solidFill>
                  <a:srgbClr val="002060"/>
                </a:solidFill>
                <a:latin typeface="Calibri" panose="020F0502020204030204" pitchFamily="34" charset="0"/>
                <a:cs typeface="Calibri" panose="020F0502020204030204" pitchFamily="34" charset="0"/>
              </a:rPr>
              <a:t>, toutes les classes</a:t>
            </a:r>
          </a:p>
          <a:p>
            <a:pPr marL="342900" lvl="0" indent="-342900">
              <a:buFont typeface="Arial" panose="020B0604020202020204" pitchFamily="34" charset="0"/>
              <a:buChar char="•"/>
            </a:pPr>
            <a:r>
              <a:rPr lang="fr-FR" sz="1600" dirty="0">
                <a:solidFill>
                  <a:srgbClr val="002060"/>
                </a:solidFill>
                <a:latin typeface="Calibri" panose="020F0502020204030204" pitchFamily="34" charset="0"/>
                <a:cs typeface="Calibri" panose="020F0502020204030204" pitchFamily="34" charset="0"/>
              </a:rPr>
              <a:t>Concours d'espagnol </a:t>
            </a:r>
            <a:r>
              <a:rPr lang="fr-FR" sz="1600" dirty="0" err="1">
                <a:solidFill>
                  <a:srgbClr val="002060"/>
                </a:solidFill>
                <a:latin typeface="Calibri" panose="020F0502020204030204" pitchFamily="34" charset="0"/>
                <a:cs typeface="Calibri" panose="020F0502020204030204" pitchFamily="34" charset="0"/>
              </a:rPr>
              <a:t>Campeonato</a:t>
            </a:r>
            <a:r>
              <a:rPr lang="fr-FR" sz="1600" dirty="0">
                <a:solidFill>
                  <a:srgbClr val="002060"/>
                </a:solidFill>
                <a:latin typeface="Calibri" panose="020F0502020204030204" pitchFamily="34" charset="0"/>
                <a:cs typeface="Calibri" panose="020F0502020204030204" pitchFamily="34" charset="0"/>
              </a:rPr>
              <a:t> </a:t>
            </a:r>
            <a:endParaRPr lang="fr-FR" sz="1600" dirty="0" smtClean="0">
              <a:solidFill>
                <a:srgbClr val="002060"/>
              </a:solidFill>
              <a:latin typeface="Calibri" panose="020F0502020204030204" pitchFamily="34" charset="0"/>
              <a:cs typeface="Calibri" panose="020F0502020204030204" pitchFamily="34" charset="0"/>
            </a:endParaRPr>
          </a:p>
          <a:p>
            <a:pPr lvl="0"/>
            <a:endParaRPr lang="fr-FR" sz="800" dirty="0">
              <a:solidFill>
                <a:srgbClr val="002060"/>
              </a:solidFill>
              <a:latin typeface="Calibri" panose="020F0502020204030204" pitchFamily="34" charset="0"/>
              <a:cs typeface="Calibri" panose="020F0502020204030204" pitchFamily="34" charset="0"/>
            </a:endParaRPr>
          </a:p>
          <a:p>
            <a:pPr marL="342900" lvl="0" indent="-342900">
              <a:lnSpc>
                <a:spcPct val="107000"/>
              </a:lnSpc>
              <a:spcAft>
                <a:spcPts val="800"/>
              </a:spcAft>
              <a:buFont typeface="Wingdings" panose="05000000000000000000" pitchFamily="2" charset="2"/>
              <a:buChar char="Ø"/>
            </a:pPr>
            <a:r>
              <a:rPr lang="fr-FR" sz="160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rPr>
              <a:t>Allemand</a:t>
            </a:r>
          </a:p>
          <a:p>
            <a:pPr marL="342900" lvl="0" indent="-342900">
              <a:lnSpc>
                <a:spcPct val="107000"/>
              </a:lnSpc>
              <a:spcAft>
                <a:spcPts val="0"/>
              </a:spcAft>
              <a:buFont typeface="Symbol" panose="05050102010706020507" pitchFamily="18" charset="2"/>
              <a:buChar char=""/>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Goûter de Noël avec les élèves du Val d Or dans le cadre jonction cm2-6eme</a:t>
            </a:r>
          </a:p>
          <a:p>
            <a:pPr marL="342900" lvl="0" indent="-342900">
              <a:lnSpc>
                <a:spcPct val="107000"/>
              </a:lnSpc>
              <a:spcAft>
                <a:spcPts val="0"/>
              </a:spcAft>
              <a:buFont typeface="Symbol" panose="05050102010706020507" pitchFamily="18" charset="2"/>
              <a:buChar char=""/>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Sortie Mémorial de la Shoah avec les troisièmes. </a:t>
            </a:r>
          </a:p>
          <a:p>
            <a:pPr marL="342900" lvl="0" indent="-342900">
              <a:lnSpc>
                <a:spcPct val="107000"/>
              </a:lnSpc>
              <a:spcAft>
                <a:spcPts val="800"/>
              </a:spcAft>
              <a:buFont typeface="Symbol" panose="05050102010706020507" pitchFamily="18" charset="2"/>
              <a:buChar char=""/>
            </a:pPr>
            <a:r>
              <a:rPr lang="fr-FR" sz="1600" dirty="0" smtClean="0">
                <a:solidFill>
                  <a:srgbClr val="002060"/>
                </a:solidFill>
                <a:latin typeface="Calibri" panose="020F0502020204030204" pitchFamily="34" charset="0"/>
                <a:ea typeface="Calibri" panose="020F0502020204030204" pitchFamily="34" charset="0"/>
                <a:cs typeface="Calibri" panose="020F0502020204030204" pitchFamily="34" charset="0"/>
              </a:rPr>
              <a:t>Spectacle inter-langues avec les sixièmes. </a:t>
            </a:r>
            <a:endParaRPr lang="fr-FR" sz="800" dirty="0" smtClean="0">
              <a:solidFill>
                <a:srgbClr val="002060"/>
              </a:solidFill>
              <a:effectLst/>
              <a:latin typeface="Calibri" panose="020F0502020204030204" pitchFamily="34" charset="0"/>
              <a:ea typeface="Calibri" panose="020F0502020204030204" pitchFamily="34" charset="0"/>
              <a:cs typeface="Calibri" panose="020F0502020204030204" pitchFamily="34" charset="0"/>
            </a:endParaRPr>
          </a:p>
          <a:p>
            <a:pPr marL="285750" indent="-285750">
              <a:buFont typeface="Wingdings" panose="05000000000000000000" pitchFamily="2" charset="2"/>
              <a:buChar char="Ø"/>
            </a:pPr>
            <a:r>
              <a:rPr lang="fr-FR" sz="1600" dirty="0" smtClean="0">
                <a:solidFill>
                  <a:srgbClr val="002060"/>
                </a:solidFill>
                <a:latin typeface="Calibri" panose="020F0502020204030204" pitchFamily="34" charset="0"/>
                <a:cs typeface="Calibri" panose="020F0502020204030204" pitchFamily="34" charset="0"/>
              </a:rPr>
              <a:t>SVT </a:t>
            </a:r>
          </a:p>
          <a:p>
            <a:pPr marL="285750" indent="-285750">
              <a:buFont typeface="Arial" panose="020B0604020202020204" pitchFamily="34" charset="0"/>
              <a:buChar char="•"/>
            </a:pPr>
            <a:r>
              <a:rPr lang="fr-FR" sz="1600" dirty="0" smtClean="0">
                <a:solidFill>
                  <a:srgbClr val="002060"/>
                </a:solidFill>
                <a:latin typeface="Calibri" panose="020F0502020204030204" pitchFamily="34" charset="0"/>
                <a:cs typeface="Calibri" panose="020F0502020204030204" pitchFamily="34" charset="0"/>
              </a:rPr>
              <a:t>Prévention </a:t>
            </a:r>
            <a:r>
              <a:rPr lang="fr-FR" sz="1600" dirty="0">
                <a:solidFill>
                  <a:srgbClr val="002060"/>
                </a:solidFill>
                <a:latin typeface="Calibri" panose="020F0502020204030204" pitchFamily="34" charset="0"/>
                <a:cs typeface="Calibri" panose="020F0502020204030204" pitchFamily="34" charset="0"/>
              </a:rPr>
              <a:t>contre les méfaits du tabac pour toutes les classes de 5emes par 3 </a:t>
            </a:r>
            <a:r>
              <a:rPr lang="fr-FR" sz="1600" dirty="0" smtClean="0">
                <a:solidFill>
                  <a:srgbClr val="002060"/>
                </a:solidFill>
                <a:latin typeface="Calibri" panose="020F0502020204030204" pitchFamily="34" charset="0"/>
                <a:cs typeface="Calibri" panose="020F0502020204030204" pitchFamily="34" charset="0"/>
              </a:rPr>
              <a:t>étudiants </a:t>
            </a:r>
            <a:r>
              <a:rPr lang="fr-FR" sz="1600" dirty="0">
                <a:solidFill>
                  <a:srgbClr val="002060"/>
                </a:solidFill>
                <a:latin typeface="Calibri" panose="020F0502020204030204" pitchFamily="34" charset="0"/>
                <a:cs typeface="Calibri" panose="020F0502020204030204" pitchFamily="34" charset="0"/>
              </a:rPr>
              <a:t>en médecine de 3e année d’étude de la faculté de Paris-Saclay.</a:t>
            </a:r>
          </a:p>
          <a:p>
            <a:r>
              <a:rPr lang="fr-FR" sz="1600" dirty="0"/>
              <a:t> </a:t>
            </a:r>
          </a:p>
          <a:p>
            <a:pPr lvl="0">
              <a:lnSpc>
                <a:spcPct val="107000"/>
              </a:lnSpc>
              <a:spcAft>
                <a:spcPts val="800"/>
              </a:spcAft>
            </a:pPr>
            <a:endParaRPr lang="fr-FR" dirty="0" smtClean="0">
              <a:effectLst/>
              <a:latin typeface="Bahnschrift Light" panose="020B0502040204020203" pitchFamily="34" charset="0"/>
              <a:ea typeface="Calibri" panose="020F0502020204030204" pitchFamily="34" charset="0"/>
              <a:cs typeface="Times New Roman" panose="02020603050405020304" pitchFamily="18" charset="0"/>
            </a:endParaRPr>
          </a:p>
          <a:p>
            <a:pPr lvl="0">
              <a:lnSpc>
                <a:spcPct val="107000"/>
              </a:lnSpc>
              <a:spcAft>
                <a:spcPts val="800"/>
              </a:spcAft>
            </a:pPr>
            <a:r>
              <a:rPr lang="fr-FR" dirty="0" smtClean="0">
                <a:effectLst/>
                <a:latin typeface="Calibri" panose="020F0502020204030204" pitchFamily="34" charset="0"/>
                <a:ea typeface="Calibri" panose="020F0502020204030204" pitchFamily="34" charset="0"/>
                <a:cs typeface="Calibri" panose="020F0502020204030204" pitchFamily="34" charset="0"/>
              </a:rPr>
              <a:t> </a:t>
            </a:r>
            <a:endParaRPr lang="fr-FR"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ZoneTexte 3"/>
          <p:cNvSpPr txBox="1"/>
          <p:nvPr/>
        </p:nvSpPr>
        <p:spPr>
          <a:xfrm>
            <a:off x="2733964" y="397164"/>
            <a:ext cx="7296727" cy="369332"/>
          </a:xfrm>
          <a:prstGeom prst="rect">
            <a:avLst/>
          </a:prstGeom>
          <a:noFill/>
        </p:spPr>
        <p:txBody>
          <a:bodyPr wrap="square" rtlCol="0">
            <a:spAutoFit/>
          </a:bodyPr>
          <a:lstStyle/>
          <a:p>
            <a:r>
              <a:rPr lang="fr-FR" dirty="0" smtClean="0">
                <a:solidFill>
                  <a:srgbClr val="002060"/>
                </a:solidFill>
              </a:rPr>
              <a:t>Les différents projets disciplinaires ou </a:t>
            </a:r>
            <a:r>
              <a:rPr lang="fr-FR" dirty="0" err="1" smtClean="0">
                <a:solidFill>
                  <a:srgbClr val="002060"/>
                </a:solidFill>
              </a:rPr>
              <a:t>inter-disciplinaires</a:t>
            </a:r>
            <a:endParaRPr lang="fr-FR" dirty="0">
              <a:solidFill>
                <a:srgbClr val="002060"/>
              </a:solidFill>
            </a:endParaRPr>
          </a:p>
        </p:txBody>
      </p:sp>
      <p:sp>
        <p:nvSpPr>
          <p:cNvPr id="5" name="Rectangle 4"/>
          <p:cNvSpPr/>
          <p:nvPr/>
        </p:nvSpPr>
        <p:spPr>
          <a:xfrm>
            <a:off x="2244435" y="2790107"/>
            <a:ext cx="8700656" cy="362215"/>
          </a:xfrm>
          <a:prstGeom prst="rect">
            <a:avLst/>
          </a:prstGeom>
        </p:spPr>
        <p:txBody>
          <a:bodyPr wrap="square">
            <a:spAutoFit/>
          </a:bodyPr>
          <a:lstStyle/>
          <a:p>
            <a:pPr marL="342900" lvl="0" indent="-342900">
              <a:lnSpc>
                <a:spcPct val="107000"/>
              </a:lnSpc>
              <a:spcAft>
                <a:spcPts val="0"/>
              </a:spcAft>
              <a:buFont typeface="Symbol" panose="05050102010706020507" pitchFamily="18" charset="2"/>
              <a:buChar char=""/>
            </a:pPr>
            <a:endParaRPr lang="fr-FR" dirty="0">
              <a:latin typeface="Bahnschrift Light" panose="020B0502040204020203"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3733292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09483" y="188260"/>
            <a:ext cx="9968753" cy="4047647"/>
          </a:xfrm>
          <a:prstGeom prst="rect">
            <a:avLst/>
          </a:prstGeom>
        </p:spPr>
        <p:txBody>
          <a:bodyPr wrap="square">
            <a:spAutoFit/>
          </a:bodyPr>
          <a:lstStyle/>
          <a:p>
            <a:pPr algn="just">
              <a:lnSpc>
                <a:spcPct val="107000"/>
              </a:lnSpc>
              <a:spcAft>
                <a:spcPts val="800"/>
              </a:spcAft>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Bilan activité physique chimie 2024-2025</a:t>
            </a:r>
          </a:p>
          <a:p>
            <a:pPr marL="342900" lvl="0" indent="-342900" algn="just">
              <a:lnSpc>
                <a:spcPct val="107000"/>
              </a:lnSpc>
              <a:spcAft>
                <a:spcPts val="0"/>
              </a:spcAft>
              <a:buFont typeface="Calibri" panose="020F0502020204030204" pitchFamily="34" charset="0"/>
              <a:buChar char="-"/>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Sortie dans le cadre de la fête de la science dans des universités</a:t>
            </a:r>
          </a:p>
          <a:p>
            <a:pPr marL="742950" lvl="1" indent="-285750" algn="just">
              <a:lnSpc>
                <a:spcPct val="107000"/>
              </a:lnSpc>
              <a:spcAft>
                <a:spcPts val="0"/>
              </a:spcAft>
              <a:buFont typeface="Courier New" panose="02070309020205020404" pitchFamily="49" charset="0"/>
              <a:buChar char="o"/>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5</a:t>
            </a:r>
            <a:r>
              <a:rPr lang="fr-FR" kern="100" baseline="30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ème</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 Bolloré et Mme Lannou) à l’iut de Ville d’</a:t>
            </a:r>
            <a:r>
              <a:rPr lang="fr-FR" kern="100"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Avray</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742950" lvl="1" indent="-285750" algn="just">
              <a:lnSpc>
                <a:spcPct val="107000"/>
              </a:lnSpc>
              <a:spcAft>
                <a:spcPts val="0"/>
              </a:spcAft>
              <a:buFont typeface="Courier New" panose="02070309020205020404" pitchFamily="49" charset="0"/>
              <a:buChar char="o"/>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3</a:t>
            </a:r>
            <a:r>
              <a:rPr lang="fr-FR" kern="100" baseline="30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ème</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 Greffier et M. </a:t>
            </a:r>
            <a:r>
              <a:rPr lang="fr-FR" kern="100"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Amirat</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à la Sorbonne </a:t>
            </a:r>
          </a:p>
          <a:p>
            <a:pPr marL="914400" algn="just">
              <a:lnSpc>
                <a:spcPct val="107000"/>
              </a:lnSpc>
              <a:spcAft>
                <a:spcPts val="0"/>
              </a:spcAft>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Calibri" panose="020F0502020204030204" pitchFamily="34" charset="0"/>
              <a:buChar char="-"/>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Sortie au jardin des plantes sur la biodiversité </a:t>
            </a:r>
          </a:p>
          <a:p>
            <a:pPr marL="742950" lvl="1" indent="-285750" algn="just">
              <a:lnSpc>
                <a:spcPct val="107000"/>
              </a:lnSpc>
              <a:spcAft>
                <a:spcPts val="0"/>
              </a:spcAft>
              <a:buFont typeface="Courier New" panose="02070309020205020404" pitchFamily="49" charset="0"/>
              <a:buChar char="o"/>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6</a:t>
            </a:r>
            <a:r>
              <a:rPr lang="fr-FR" kern="100" baseline="30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ème</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 </a:t>
            </a:r>
            <a:r>
              <a:rPr lang="fr-FR" kern="100"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Greffeier</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et M. </a:t>
            </a:r>
            <a:r>
              <a:rPr lang="fr-FR" kern="100"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Amirat</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p>
          <a:p>
            <a:pPr marL="914400" algn="just">
              <a:lnSpc>
                <a:spcPct val="107000"/>
              </a:lnSpc>
              <a:spcAft>
                <a:spcPts val="0"/>
              </a:spcAft>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Calibri" panose="020F0502020204030204" pitchFamily="34" charset="0"/>
              <a:buChar char="-"/>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Exposés sur les transformations chimiques</a:t>
            </a:r>
          </a:p>
          <a:p>
            <a:pPr marL="742950" lvl="1" indent="-285750" algn="just">
              <a:lnSpc>
                <a:spcPct val="107000"/>
              </a:lnSpc>
              <a:spcAft>
                <a:spcPts val="0"/>
              </a:spcAft>
              <a:buFont typeface="Courier New" panose="02070309020205020404" pitchFamily="49" charset="0"/>
              <a:buChar char="o"/>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5</a:t>
            </a:r>
            <a:r>
              <a:rPr lang="fr-FR" kern="100" baseline="30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ème</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 Greffier)</a:t>
            </a:r>
          </a:p>
          <a:p>
            <a:pPr marL="914400" algn="just">
              <a:lnSpc>
                <a:spcPct val="107000"/>
              </a:lnSpc>
              <a:spcAft>
                <a:spcPts val="0"/>
              </a:spcAft>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marL="342900" lvl="0" indent="-342900" algn="just">
              <a:lnSpc>
                <a:spcPct val="107000"/>
              </a:lnSpc>
              <a:spcAft>
                <a:spcPts val="0"/>
              </a:spcAft>
              <a:buFont typeface="Calibri" panose="020F0502020204030204" pitchFamily="34" charset="0"/>
              <a:buChar char="-"/>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Affiches sur les différents éléments chimiques</a:t>
            </a:r>
          </a:p>
          <a:p>
            <a:pPr marL="742950" lvl="1" indent="-285750" algn="just">
              <a:lnSpc>
                <a:spcPct val="107000"/>
              </a:lnSpc>
              <a:spcAft>
                <a:spcPts val="800"/>
              </a:spcAft>
              <a:buFont typeface="Courier New" panose="02070309020205020404" pitchFamily="49" charset="0"/>
              <a:buChar char="o"/>
            </a:pP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3</a:t>
            </a:r>
            <a:r>
              <a:rPr lang="fr-FR" kern="100" baseline="300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ème</a:t>
            </a:r>
            <a:r>
              <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 Greffier)</a:t>
            </a:r>
            <a:endParaRPr lang="fr-FR" kern="1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9645736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325960" y="247338"/>
            <a:ext cx="10785358" cy="6216830"/>
          </a:xfrm>
          <a:prstGeom prst="rect">
            <a:avLst/>
          </a:prstGeom>
        </p:spPr>
        <p:txBody>
          <a:bodyPr wrap="square">
            <a:spAutoFit/>
          </a:bodyPr>
          <a:lstStyle/>
          <a:p>
            <a:pPr algn="ctr">
              <a:lnSpc>
                <a:spcPct val="107000"/>
              </a:lnSpc>
              <a:spcAft>
                <a:spcPts val="800"/>
              </a:spcAft>
            </a:pPr>
            <a:r>
              <a:rPr lang="fr-FR" sz="24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Préparation du </a:t>
            </a:r>
            <a:r>
              <a:rPr lang="fr-FR" sz="24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Concours National de la Résistance et de la Déportation</a:t>
            </a:r>
          </a:p>
          <a:p>
            <a:pPr algn="ctr">
              <a:lnSpc>
                <a:spcPct val="107000"/>
              </a:lnSpc>
              <a:spcAft>
                <a:spcPts val="800"/>
              </a:spcAft>
            </a:pPr>
            <a:r>
              <a:rPr lang="fr-FR" sz="1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r>
              <a:rPr lang="fr-FR" sz="12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16 élèves du collège Emile Verhaeren ont préparé le CNRD cette année autour du </a:t>
            </a:r>
            <a:r>
              <a:rPr lang="fr-FR" sz="12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sujet « Libérer et refonder la France (1943-1945). </a:t>
            </a:r>
            <a:endParaRPr lang="fr-FR" sz="12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2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Ce </a:t>
            </a: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sujet riche invitait les élèves à se questionner autour des thèmes suivants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Les contours de la résistance (active, passive, ponctuelle, dans le cadre d’une organisation)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Les différents acteurs de la résistance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Les différentes opérations de libération du territoire national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L’élaboration d’un programme de refondation de la France dès 1943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La refondation d’institutions nationales, hors de la France métropolitaine, visant à l’élaboration et la mise en </a:t>
            </a:r>
            <a:r>
              <a:rPr lang="fr-FR" sz="1200"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oeuvre</a:t>
            </a: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de ce programme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L’Occupation et les derniers crimes de guerre nazis en France.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Pour répondre à ces interrogations et se préparer à l’épreuve individuelle de deux heures (composée d’une étude de documents et d’un paragraphe construit), les élèves ont pu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Participer à une sortie au Musée de l’Ordre et la Libération autour du thème du concours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Assister à des cours collectifs sur le thème du concours et plus généralement sur la Seconde Guerre mondiale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Procéder à des recherches pour développer des études de cas et des exemples, parfois à partir de la mémoire familiale ;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Echanger sur les recherches effectuées.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L’épreuve s’est déroulée fin mars, les élèves du collège n’ont malheureusement pas été primés cette année. </a:t>
            </a:r>
          </a:p>
          <a:p>
            <a:pPr>
              <a:lnSpc>
                <a:spcPct val="107000"/>
              </a:lnSpc>
              <a:spcAft>
                <a:spcPts val="800"/>
              </a:spcAft>
            </a:pPr>
            <a:r>
              <a:rPr lang="fr-FR" sz="12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La préparation du CNRD est reconduite pour l’année scolaire 2024-2025. Le thème retenu est « La fin de la Shoah et de l’univers concentrationnaire nazi. Survivre, témoigner, juger. (1944-1948) ». </a:t>
            </a:r>
            <a:r>
              <a:rPr lang="fr-FR" sz="1200" dirty="0">
                <a:solidFill>
                  <a:srgbClr val="002060"/>
                </a:solidFill>
                <a:latin typeface="Calibri" panose="020F0502020204030204" pitchFamily="34" charset="0"/>
                <a:ea typeface="Calibri" panose="020F0502020204030204" pitchFamily="34" charset="0"/>
                <a:cs typeface="Times New Roman" panose="02020603050405020304" pitchFamily="18" charset="0"/>
              </a:rPr>
              <a:t>Tous les élèves motivés de Troisième sont les bienvenus dans l’atelier qui se déroulera probablement, comme cette année, durant la pause méridienne les vendredis.</a:t>
            </a:r>
            <a:endParaRPr lang="fr-FR" sz="1200"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3173828"/>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470211" y="999740"/>
            <a:ext cx="10497672" cy="5355312"/>
          </a:xfrm>
          <a:prstGeom prst="rect">
            <a:avLst/>
          </a:prstGeom>
        </p:spPr>
        <p:txBody>
          <a:bodyPr wrap="square">
            <a:spAutoFit/>
          </a:bodyPr>
          <a:lstStyle/>
          <a:p>
            <a:pPr marL="171450" indent="-171450">
              <a:buFont typeface="Wingdings" panose="05000000000000000000" pitchFamily="2" charset="2"/>
              <a:buChar char="Ø"/>
            </a:pPr>
            <a:r>
              <a:rPr lang="fr-FR" dirty="0" smtClean="0">
                <a:solidFill>
                  <a:srgbClr val="002060"/>
                </a:solidFill>
                <a:latin typeface="Calibri" panose="020F0502020204030204" pitchFamily="34" charset="0"/>
                <a:cs typeface="Calibri" panose="020F0502020204030204" pitchFamily="34" charset="0"/>
              </a:rPr>
              <a:t>Maths-SVT (Mme </a:t>
            </a:r>
            <a:r>
              <a:rPr lang="fr-FR" dirty="0" err="1" smtClean="0">
                <a:solidFill>
                  <a:srgbClr val="002060"/>
                </a:solidFill>
                <a:latin typeface="Calibri" panose="020F0502020204030204" pitchFamily="34" charset="0"/>
                <a:cs typeface="Calibri" panose="020F0502020204030204" pitchFamily="34" charset="0"/>
              </a:rPr>
              <a:t>Ouzidane</a:t>
            </a:r>
            <a:r>
              <a:rPr lang="fr-FR" dirty="0" smtClean="0">
                <a:solidFill>
                  <a:srgbClr val="002060"/>
                </a:solidFill>
                <a:latin typeface="Calibri" panose="020F0502020204030204" pitchFamily="34" charset="0"/>
                <a:cs typeface="Calibri" panose="020F0502020204030204" pitchFamily="34" charset="0"/>
              </a:rPr>
              <a:t> et </a:t>
            </a:r>
            <a:r>
              <a:rPr lang="fr-FR" dirty="0">
                <a:solidFill>
                  <a:srgbClr val="002060"/>
                </a:solidFill>
                <a:latin typeface="Calibri" panose="020F0502020204030204" pitchFamily="34" charset="0"/>
                <a:cs typeface="Calibri" panose="020F0502020204030204" pitchFamily="34" charset="0"/>
              </a:rPr>
              <a:t>Mme Lannou):</a:t>
            </a:r>
          </a:p>
          <a:p>
            <a:r>
              <a:rPr lang="fr-FR" dirty="0">
                <a:solidFill>
                  <a:srgbClr val="002060"/>
                </a:solidFill>
                <a:latin typeface="Calibri" panose="020F0502020204030204" pitchFamily="34" charset="0"/>
                <a:cs typeface="Calibri" panose="020F0502020204030204" pitchFamily="34" charset="0"/>
              </a:rPr>
              <a:t> </a:t>
            </a:r>
            <a:endParaRPr lang="fr-FR" dirty="0" smtClean="0">
              <a:solidFill>
                <a:srgbClr val="002060"/>
              </a:solidFill>
              <a:latin typeface="Calibri" panose="020F0502020204030204" pitchFamily="34" charset="0"/>
              <a:cs typeface="Calibri" panose="020F0502020204030204" pitchFamily="34" charset="0"/>
            </a:endParaRPr>
          </a:p>
          <a:p>
            <a:r>
              <a:rPr lang="fr-FR" b="1" dirty="0" smtClean="0">
                <a:solidFill>
                  <a:srgbClr val="002060"/>
                </a:solidFill>
                <a:latin typeface="Calibri" panose="020F0502020204030204" pitchFamily="34" charset="0"/>
                <a:cs typeface="Calibri" panose="020F0502020204030204" pitchFamily="34" charset="0"/>
              </a:rPr>
              <a:t>Promotion de l’égalité fille-garçons : </a:t>
            </a:r>
            <a:r>
              <a:rPr lang="fr-FR" dirty="0" smtClean="0">
                <a:solidFill>
                  <a:srgbClr val="002060"/>
                </a:solidFill>
                <a:latin typeface="Calibri" panose="020F0502020204030204" pitchFamily="34" charset="0"/>
                <a:cs typeface="Calibri" panose="020F0502020204030204" pitchFamily="34" charset="0"/>
              </a:rPr>
              <a:t>"</a:t>
            </a:r>
            <a:r>
              <a:rPr lang="fr-FR" dirty="0">
                <a:solidFill>
                  <a:srgbClr val="002060"/>
                </a:solidFill>
                <a:latin typeface="Calibri" panose="020F0502020204030204" pitchFamily="34" charset="0"/>
                <a:cs typeface="Calibri" panose="020F0502020204030204" pitchFamily="34" charset="0"/>
              </a:rPr>
              <a:t>Les femmes et filles de Sciences",  intervention extérieur pour toutes les classes ( Exposition des travaux sur chaque porte du collège, travail fait en 3ème et 6ème).</a:t>
            </a:r>
          </a:p>
          <a:p>
            <a:endParaRPr lang="fr-FR" dirty="0" smtClean="0">
              <a:solidFill>
                <a:srgbClr val="002060"/>
              </a:solidFill>
              <a:latin typeface="Calibri" panose="020F0502020204030204" pitchFamily="34" charset="0"/>
              <a:cs typeface="Calibri" panose="020F0502020204030204" pitchFamily="34" charset="0"/>
            </a:endParaRPr>
          </a:p>
          <a:p>
            <a:r>
              <a:rPr lang="fr-FR" dirty="0" smtClean="0">
                <a:solidFill>
                  <a:srgbClr val="002060"/>
                </a:solidFill>
                <a:latin typeface="Calibri" panose="020F0502020204030204" pitchFamily="34" charset="0"/>
                <a:cs typeface="Calibri" panose="020F0502020204030204" pitchFamily="34" charset="0"/>
              </a:rPr>
              <a:t>Journée Internationale </a:t>
            </a:r>
            <a:r>
              <a:rPr lang="fr-FR" dirty="0">
                <a:solidFill>
                  <a:srgbClr val="002060"/>
                </a:solidFill>
                <a:latin typeface="Calibri" panose="020F0502020204030204" pitchFamily="34" charset="0"/>
                <a:cs typeface="Calibri" panose="020F0502020204030204" pitchFamily="34" charset="0"/>
              </a:rPr>
              <a:t>le 11 février</a:t>
            </a:r>
          </a:p>
          <a:p>
            <a:r>
              <a:rPr lang="fr-FR" dirty="0">
                <a:solidFill>
                  <a:srgbClr val="002060"/>
                </a:solidFill>
                <a:latin typeface="Calibri" panose="020F0502020204030204" pitchFamily="34" charset="0"/>
                <a:cs typeface="Calibri" panose="020F0502020204030204" pitchFamily="34" charset="0"/>
              </a:rPr>
              <a:t> </a:t>
            </a:r>
          </a:p>
          <a:p>
            <a:pPr marL="171450" indent="-171450">
              <a:buFont typeface="Wingdings" panose="05000000000000000000" pitchFamily="2" charset="2"/>
              <a:buChar char="Ø"/>
            </a:pPr>
            <a:r>
              <a:rPr lang="fr-FR" dirty="0">
                <a:solidFill>
                  <a:srgbClr val="002060"/>
                </a:solidFill>
                <a:latin typeface="Calibri" panose="020F0502020204030204" pitchFamily="34" charset="0"/>
                <a:cs typeface="Calibri" panose="020F0502020204030204" pitchFamily="34" charset="0"/>
              </a:rPr>
              <a:t>Mathématiques ( </a:t>
            </a:r>
            <a:r>
              <a:rPr lang="fr-FR" dirty="0" smtClean="0">
                <a:solidFill>
                  <a:srgbClr val="002060"/>
                </a:solidFill>
                <a:latin typeface="Calibri" panose="020F0502020204030204" pitchFamily="34" charset="0"/>
                <a:cs typeface="Calibri" panose="020F0502020204030204" pitchFamily="34" charset="0"/>
              </a:rPr>
              <a:t>Les enseignants de </a:t>
            </a:r>
            <a:r>
              <a:rPr lang="fr-FR" dirty="0">
                <a:solidFill>
                  <a:srgbClr val="002060"/>
                </a:solidFill>
                <a:latin typeface="Calibri" panose="020F0502020204030204" pitchFamily="34" charset="0"/>
                <a:cs typeface="Calibri" panose="020F0502020204030204" pitchFamily="34" charset="0"/>
              </a:rPr>
              <a:t>Mathématiques) :</a:t>
            </a:r>
          </a:p>
          <a:p>
            <a:r>
              <a:rPr lang="fr-FR" dirty="0">
                <a:solidFill>
                  <a:srgbClr val="002060"/>
                </a:solidFill>
                <a:latin typeface="Calibri" panose="020F0502020204030204" pitchFamily="34" charset="0"/>
                <a:cs typeface="Calibri" panose="020F0502020204030204" pitchFamily="34" charset="0"/>
              </a:rPr>
              <a:t> </a:t>
            </a:r>
            <a:endParaRPr lang="fr-FR" dirty="0" smtClean="0">
              <a:solidFill>
                <a:srgbClr val="002060"/>
              </a:solidFill>
              <a:latin typeface="Calibri" panose="020F0502020204030204" pitchFamily="34" charset="0"/>
              <a:cs typeface="Calibri" panose="020F0502020204030204" pitchFamily="34" charset="0"/>
            </a:endParaRPr>
          </a:p>
          <a:p>
            <a:pPr marL="628650" lvl="1" indent="-171450">
              <a:buFont typeface="Wingdings" panose="05000000000000000000" pitchFamily="2" charset="2"/>
              <a:buChar char="§"/>
            </a:pPr>
            <a:r>
              <a:rPr lang="fr-FR" dirty="0" smtClean="0">
                <a:solidFill>
                  <a:srgbClr val="002060"/>
                </a:solidFill>
                <a:latin typeface="Calibri" panose="020F0502020204030204" pitchFamily="34" charset="0"/>
                <a:cs typeface="Calibri" panose="020F0502020204030204" pitchFamily="34" charset="0"/>
              </a:rPr>
              <a:t>Concours Kangourou tous niveaux</a:t>
            </a:r>
          </a:p>
          <a:p>
            <a:pPr marL="628650" lvl="1" indent="-171450">
              <a:buFont typeface="Wingdings" panose="05000000000000000000" pitchFamily="2" charset="2"/>
              <a:buChar char="§"/>
            </a:pPr>
            <a:r>
              <a:rPr lang="fr-FR" dirty="0" smtClean="0">
                <a:solidFill>
                  <a:srgbClr val="002060"/>
                </a:solidFill>
                <a:latin typeface="Calibri" panose="020F0502020204030204" pitchFamily="34" charset="0"/>
                <a:cs typeface="Calibri" panose="020F0502020204030204" pitchFamily="34" charset="0"/>
              </a:rPr>
              <a:t>Concours </a:t>
            </a:r>
            <a:r>
              <a:rPr lang="fr-FR" dirty="0">
                <a:solidFill>
                  <a:srgbClr val="002060"/>
                </a:solidFill>
                <a:latin typeface="Calibri" panose="020F0502020204030204" pitchFamily="34" charset="0"/>
                <a:cs typeface="Calibri" panose="020F0502020204030204" pitchFamily="34" charset="0"/>
              </a:rPr>
              <a:t>des Olympiades 4ème-3ème</a:t>
            </a:r>
          </a:p>
          <a:p>
            <a:pPr marL="628650" lvl="1" indent="-171450">
              <a:buFont typeface="Wingdings" panose="05000000000000000000" pitchFamily="2" charset="2"/>
              <a:buChar char="§"/>
            </a:pPr>
            <a:r>
              <a:rPr lang="fr-FR" dirty="0">
                <a:solidFill>
                  <a:srgbClr val="002060"/>
                </a:solidFill>
                <a:latin typeface="Calibri" panose="020F0502020204030204" pitchFamily="34" charset="0"/>
                <a:cs typeface="Calibri" panose="020F0502020204030204" pitchFamily="34" charset="0"/>
              </a:rPr>
              <a:t>Semaine des Mathématiques "hors les murs"  ( exposition des travaux élèves dans le couloir 3000).</a:t>
            </a:r>
          </a:p>
          <a:p>
            <a:pPr marL="628650" lvl="1" indent="-171450">
              <a:buFont typeface="Wingdings" panose="05000000000000000000" pitchFamily="2" charset="2"/>
              <a:buChar char="§"/>
            </a:pPr>
            <a:r>
              <a:rPr lang="fr-FR" dirty="0">
                <a:solidFill>
                  <a:srgbClr val="002060"/>
                </a:solidFill>
                <a:latin typeface="Calibri" panose="020F0502020204030204" pitchFamily="34" charset="0"/>
                <a:cs typeface="Calibri" panose="020F0502020204030204" pitchFamily="34" charset="0"/>
              </a:rPr>
              <a:t>Liaison CM2-6ème : Journée Rallye maths à l'école de la Fouilleuse</a:t>
            </a:r>
          </a:p>
          <a:p>
            <a:r>
              <a:rPr lang="fr-FR" dirty="0">
                <a:solidFill>
                  <a:srgbClr val="002060"/>
                </a:solidFill>
                <a:latin typeface="Calibri" panose="020F0502020204030204" pitchFamily="34" charset="0"/>
                <a:cs typeface="Calibri" panose="020F0502020204030204" pitchFamily="34" charset="0"/>
              </a:rPr>
              <a:t> </a:t>
            </a:r>
          </a:p>
          <a:p>
            <a:pPr marL="171450" indent="-171450">
              <a:buFont typeface="Wingdings" panose="05000000000000000000" pitchFamily="2" charset="2"/>
              <a:buChar char="Ø"/>
            </a:pPr>
            <a:r>
              <a:rPr lang="fr-FR" dirty="0">
                <a:solidFill>
                  <a:srgbClr val="002060"/>
                </a:solidFill>
                <a:latin typeface="Calibri" panose="020F0502020204030204" pitchFamily="34" charset="0"/>
                <a:cs typeface="Calibri" panose="020F0502020204030204" pitchFamily="34" charset="0"/>
              </a:rPr>
              <a:t>Mathématiques-Histoire-Anglais ( Mme </a:t>
            </a:r>
            <a:r>
              <a:rPr lang="fr-FR" dirty="0" err="1">
                <a:solidFill>
                  <a:srgbClr val="002060"/>
                </a:solidFill>
                <a:latin typeface="Calibri" panose="020F0502020204030204" pitchFamily="34" charset="0"/>
                <a:cs typeface="Calibri" panose="020F0502020204030204" pitchFamily="34" charset="0"/>
              </a:rPr>
              <a:t>Colasson</a:t>
            </a:r>
            <a:r>
              <a:rPr lang="fr-FR" dirty="0">
                <a:solidFill>
                  <a:srgbClr val="002060"/>
                </a:solidFill>
                <a:latin typeface="Calibri" panose="020F0502020204030204" pitchFamily="34" charset="0"/>
                <a:cs typeface="Calibri" panose="020F0502020204030204" pitchFamily="34" charset="0"/>
              </a:rPr>
              <a:t> / M </a:t>
            </a:r>
            <a:r>
              <a:rPr lang="fr-FR" dirty="0" err="1" smtClean="0">
                <a:solidFill>
                  <a:srgbClr val="002060"/>
                </a:solidFill>
                <a:latin typeface="Calibri" panose="020F0502020204030204" pitchFamily="34" charset="0"/>
                <a:cs typeface="Calibri" panose="020F0502020204030204" pitchFamily="34" charset="0"/>
              </a:rPr>
              <a:t>Laboucarie</a:t>
            </a:r>
            <a:r>
              <a:rPr lang="fr-FR" dirty="0" smtClean="0">
                <a:solidFill>
                  <a:srgbClr val="002060"/>
                </a:solidFill>
                <a:latin typeface="Calibri" panose="020F0502020204030204" pitchFamily="34" charset="0"/>
                <a:cs typeface="Calibri" panose="020F0502020204030204" pitchFamily="34" charset="0"/>
              </a:rPr>
              <a:t> / </a:t>
            </a:r>
            <a:r>
              <a:rPr lang="fr-FR" dirty="0">
                <a:solidFill>
                  <a:srgbClr val="002060"/>
                </a:solidFill>
                <a:latin typeface="Calibri" panose="020F0502020204030204" pitchFamily="34" charset="0"/>
                <a:cs typeface="Calibri" panose="020F0502020204030204" pitchFamily="34" charset="0"/>
              </a:rPr>
              <a:t>Mme </a:t>
            </a:r>
            <a:r>
              <a:rPr lang="fr-FR" dirty="0" err="1">
                <a:solidFill>
                  <a:srgbClr val="002060"/>
                </a:solidFill>
                <a:latin typeface="Calibri" panose="020F0502020204030204" pitchFamily="34" charset="0"/>
                <a:cs typeface="Calibri" panose="020F0502020204030204" pitchFamily="34" charset="0"/>
              </a:rPr>
              <a:t>Ouzidane</a:t>
            </a:r>
            <a:r>
              <a:rPr lang="fr-FR" dirty="0" smtClean="0">
                <a:solidFill>
                  <a:srgbClr val="002060"/>
                </a:solidFill>
                <a:latin typeface="Calibri" panose="020F0502020204030204" pitchFamily="34" charset="0"/>
                <a:cs typeface="Calibri" panose="020F0502020204030204" pitchFamily="34" charset="0"/>
              </a:rPr>
              <a:t> </a:t>
            </a:r>
            <a:r>
              <a:rPr lang="fr-FR" dirty="0">
                <a:solidFill>
                  <a:srgbClr val="002060"/>
                </a:solidFill>
                <a:latin typeface="Calibri" panose="020F0502020204030204" pitchFamily="34" charset="0"/>
                <a:cs typeface="Calibri" panose="020F0502020204030204" pitchFamily="34" charset="0"/>
              </a:rPr>
              <a:t>): </a:t>
            </a:r>
          </a:p>
          <a:p>
            <a:pPr marL="742950" lvl="1" indent="-285750">
              <a:buFont typeface="Wingdings" panose="05000000000000000000" pitchFamily="2" charset="2"/>
              <a:buChar char="§"/>
            </a:pPr>
            <a:r>
              <a:rPr lang="fr-FR" dirty="0" smtClean="0">
                <a:solidFill>
                  <a:srgbClr val="002060"/>
                </a:solidFill>
                <a:latin typeface="Calibri" panose="020F0502020204030204" pitchFamily="34" charset="0"/>
                <a:cs typeface="Calibri" panose="020F0502020204030204" pitchFamily="34" charset="0"/>
              </a:rPr>
              <a:t>Projet </a:t>
            </a:r>
            <a:r>
              <a:rPr lang="fr-FR" dirty="0">
                <a:solidFill>
                  <a:srgbClr val="002060"/>
                </a:solidFill>
                <a:latin typeface="Calibri" panose="020F0502020204030204" pitchFamily="34" charset="0"/>
                <a:cs typeface="Calibri" panose="020F0502020204030204" pitchFamily="34" charset="0"/>
              </a:rPr>
              <a:t>Interdisciplinaire Churchill, </a:t>
            </a:r>
            <a:r>
              <a:rPr lang="fr-FR" dirty="0" err="1">
                <a:solidFill>
                  <a:srgbClr val="002060"/>
                </a:solidFill>
                <a:latin typeface="Calibri" panose="020F0502020204030204" pitchFamily="34" charset="0"/>
                <a:cs typeface="Calibri" panose="020F0502020204030204" pitchFamily="34" charset="0"/>
              </a:rPr>
              <a:t>Enigma</a:t>
            </a:r>
            <a:r>
              <a:rPr lang="fr-FR" dirty="0">
                <a:solidFill>
                  <a:srgbClr val="002060"/>
                </a:solidFill>
                <a:latin typeface="Calibri" panose="020F0502020204030204" pitchFamily="34" charset="0"/>
                <a:cs typeface="Calibri" panose="020F0502020204030204" pitchFamily="34" charset="0"/>
              </a:rPr>
              <a:t> / la seconde Guerre mondial</a:t>
            </a:r>
          </a:p>
          <a:p>
            <a:r>
              <a:rPr lang="fr-FR" dirty="0">
                <a:solidFill>
                  <a:srgbClr val="002060"/>
                </a:solidFill>
                <a:latin typeface="Calibri" panose="020F0502020204030204" pitchFamily="34" charset="0"/>
                <a:cs typeface="Calibri" panose="020F0502020204030204" pitchFamily="34" charset="0"/>
              </a:rPr>
              <a:t>Journée à Londres avec deux classes de 3ème.</a:t>
            </a:r>
          </a:p>
          <a:p>
            <a:r>
              <a:rPr lang="fr-FR" dirty="0">
                <a:solidFill>
                  <a:srgbClr val="002060"/>
                </a:solidFill>
                <a:latin typeface="Calibri" panose="020F0502020204030204" pitchFamily="34" charset="0"/>
                <a:cs typeface="Calibri" panose="020F0502020204030204" pitchFamily="34" charset="0"/>
              </a:rPr>
              <a:t> </a:t>
            </a:r>
          </a:p>
          <a:p>
            <a:r>
              <a:rPr lang="fr-FR" dirty="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cs typeface="Calibri" panose="020F0502020204030204" pitchFamily="34" charset="0"/>
              </a:rPr>
              <a:t>Club </a:t>
            </a:r>
            <a:r>
              <a:rPr lang="fr-FR" dirty="0">
                <a:solidFill>
                  <a:srgbClr val="002060"/>
                </a:solidFill>
                <a:latin typeface="Calibri" panose="020F0502020204030204" pitchFamily="34" charset="0"/>
                <a:cs typeface="Calibri" panose="020F0502020204030204" pitchFamily="34" charset="0"/>
              </a:rPr>
              <a:t>Echecs ( 2h le Mardi Pause Méridienne) en partenariat avec l'association Culture Echecs de Suresnes.</a:t>
            </a:r>
          </a:p>
        </p:txBody>
      </p:sp>
      <p:sp>
        <p:nvSpPr>
          <p:cNvPr id="2" name="Rectangle 1"/>
          <p:cNvSpPr/>
          <p:nvPr/>
        </p:nvSpPr>
        <p:spPr>
          <a:xfrm>
            <a:off x="101600" y="29955"/>
            <a:ext cx="10922923" cy="470000"/>
          </a:xfrm>
          <a:prstGeom prst="rect">
            <a:avLst/>
          </a:prstGeom>
        </p:spPr>
        <p:txBody>
          <a:bodyPr wrap="square">
            <a:spAutoFit/>
          </a:bodyPr>
          <a:lstStyle/>
          <a:p>
            <a:pPr algn="ctr">
              <a:lnSpc>
                <a:spcPct val="107000"/>
              </a:lnSpc>
              <a:spcAft>
                <a:spcPts val="800"/>
              </a:spcAft>
            </a:pPr>
            <a:r>
              <a:rPr lang="fr-FR" sz="2400" dirty="0">
                <a:solidFill>
                  <a:srgbClr val="002060"/>
                </a:solidFill>
                <a:latin typeface="Calibri" panose="020F0502020204030204" pitchFamily="34" charset="0"/>
                <a:ea typeface="Calibri" panose="020F0502020204030204" pitchFamily="34" charset="0"/>
                <a:cs typeface="Times New Roman" panose="02020603050405020304" pitchFamily="18" charset="0"/>
              </a:rPr>
              <a:t>Bilan </a:t>
            </a:r>
            <a:r>
              <a:rPr lang="fr-FR" sz="24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Mathématiques 2024</a:t>
            </a:r>
            <a:endParaRPr lang="fr-FR" sz="2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464996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41929" y="744473"/>
            <a:ext cx="10488706" cy="5765296"/>
          </a:xfrm>
          <a:prstGeom prst="rect">
            <a:avLst/>
          </a:prstGeom>
        </p:spPr>
        <p:txBody>
          <a:bodyPr wrap="square">
            <a:spAutoFit/>
          </a:bodyPr>
          <a:lstStyle/>
          <a:p>
            <a:pPr>
              <a:lnSpc>
                <a:spcPct val="107000"/>
              </a:lnSpc>
              <a:spcAft>
                <a:spcPts val="800"/>
              </a:spcAft>
            </a:pPr>
            <a:r>
              <a:rPr lang="fr-FR" dirty="0">
                <a:latin typeface="Calibri" panose="020F0502020204030204" pitchFamily="34" charset="0"/>
                <a:ea typeface="Calibri" panose="020F0502020204030204" pitchFamily="34" charset="0"/>
                <a:cs typeface="Times New Roman" panose="02020603050405020304" pitchFamily="18" charset="0"/>
              </a:rPr>
              <a:t> </a:t>
            </a:r>
            <a:r>
              <a:rPr lang="fr-FR"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1</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Concours </a:t>
            </a:r>
            <a:r>
              <a:rPr lang="fr-FR" sz="1600" b="1"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 </a:t>
            </a:r>
            <a:r>
              <a:rPr lang="fr-FR" sz="1600" b="1" i="1"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Big</a:t>
            </a:r>
            <a:r>
              <a:rPr lang="fr-FR" sz="1600" b="1"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 Challenge</a:t>
            </a: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264 élèves inscrits</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(montant : 1 188 €)</a:t>
            </a:r>
          </a:p>
          <a:p>
            <a:pPr marL="742950" lvl="1" indent="-285750">
              <a:lnSpc>
                <a:spcPct val="107000"/>
              </a:lnSpc>
              <a:spcAft>
                <a:spcPts val="800"/>
              </a:spcAft>
              <a:buSzPts val="1000"/>
              <a:buFont typeface="Courier New" panose="02070309020205020404" pitchFamily="49" charset="0"/>
              <a:buChar char="o"/>
              <a:tabLst>
                <a:tab pos="9144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6e : 77 </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élèves - 5e </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77 </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élèves - 4e </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58 </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élèves - 3e </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52 élèves</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Participation en nette progression et implication forte des élèves sur l’ensemble des niveaux</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Résultats : diversité de performances, avec plusieurs élèves se distinguant au classement.</a:t>
            </a:r>
          </a:p>
          <a:p>
            <a:pPr>
              <a:lnSpc>
                <a:spcPct val="107000"/>
              </a:lnSpc>
              <a:spcAft>
                <a:spcPts val="800"/>
              </a:spcAf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r>
              <a:rPr lang="fr-FR" sz="16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2</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Spectacle </a:t>
            </a:r>
            <a:r>
              <a:rPr lang="fr-FR" sz="1600" b="1"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interlangues</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(24 juin 2025)</a:t>
            </a: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Environ 60 élèves au total</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dont </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22 en anglais</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Participation </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4 </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élèves de 5e (Mme Vasseur</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 5 </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élèves de 4e3 (Mme Launay</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 13 </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élèves de 3e LCE (Mme Pancrazi)</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Un moment de valorisation des talents des élèves et de mise en avant de l’interdisciplinarité</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a:t>
            </a:r>
          </a:p>
          <a:p>
            <a:pPr lvl="0">
              <a:lnSpc>
                <a:spcPct val="107000"/>
              </a:lnSpc>
              <a:spcAft>
                <a:spcPts val="800"/>
              </a:spcAf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3. Échange avec les correspondants indiens</a:t>
            </a: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Séjour en Inde</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(23 janvier au 2 février) : 20 élèves de 3e LCE accompagnés de Mmes De </a:t>
            </a:r>
            <a:r>
              <a:rPr lang="fr-FR" sz="1600"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Pass</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et Pancrazi.</a:t>
            </a: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Séjour en France</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(mai 2025) : accueil de 10 correspondants indiens, accompagnés de 2 enseignants et de la Principale de leur établissement.</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Une expérience marquante d’ouverture culturelle et linguistique</a:t>
            </a:r>
            <a:r>
              <a:rPr lang="fr-FR" sz="16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p:txBody>
      </p:sp>
      <p:sp>
        <p:nvSpPr>
          <p:cNvPr id="3" name="Rectangle 2"/>
          <p:cNvSpPr/>
          <p:nvPr/>
        </p:nvSpPr>
        <p:spPr>
          <a:xfrm>
            <a:off x="3798452" y="186652"/>
            <a:ext cx="4308231" cy="388696"/>
          </a:xfrm>
          <a:prstGeom prst="rect">
            <a:avLst/>
          </a:prstGeom>
        </p:spPr>
        <p:txBody>
          <a:bodyPr wrap="none">
            <a:spAutoFit/>
          </a:bodyPr>
          <a:lstStyle/>
          <a:p>
            <a:pPr algn="ctr">
              <a:lnSpc>
                <a:spcPct val="107000"/>
              </a:lnSpc>
              <a:spcAft>
                <a:spcPts val="800"/>
              </a:spcAft>
            </a:pPr>
            <a:r>
              <a:rPr lang="fr-FR" b="1" dirty="0">
                <a:solidFill>
                  <a:srgbClr val="002060"/>
                </a:solidFill>
                <a:latin typeface="Calibri" panose="020F0502020204030204" pitchFamily="34" charset="0"/>
                <a:ea typeface="Calibri" panose="020F0502020204030204" pitchFamily="34" charset="0"/>
                <a:cs typeface="Calibri" panose="020F0502020204030204" pitchFamily="34" charset="0"/>
              </a:rPr>
              <a:t>Bilan d’activités en </a:t>
            </a:r>
            <a:r>
              <a:rPr lang="fr-FR" b="1" dirty="0" smtClean="0">
                <a:solidFill>
                  <a:srgbClr val="002060"/>
                </a:solidFill>
                <a:latin typeface="Calibri" panose="020F0502020204030204" pitchFamily="34" charset="0"/>
                <a:ea typeface="Calibri" panose="020F0502020204030204" pitchFamily="34" charset="0"/>
                <a:cs typeface="Calibri" panose="020F0502020204030204" pitchFamily="34" charset="0"/>
              </a:rPr>
              <a:t>anglais - Année 2024-25</a:t>
            </a: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pic>
        <p:nvPicPr>
          <p:cNvPr id="4" name="Image 3"/>
          <p:cNvPicPr>
            <a:picLocks noChangeAspect="1"/>
          </p:cNvPicPr>
          <p:nvPr/>
        </p:nvPicPr>
        <p:blipFill>
          <a:blip r:embed="rId2"/>
          <a:stretch>
            <a:fillRect/>
          </a:stretch>
        </p:blipFill>
        <p:spPr>
          <a:xfrm>
            <a:off x="3029371" y="2238096"/>
            <a:ext cx="5846388" cy="768434"/>
          </a:xfrm>
          <a:prstGeom prst="rect">
            <a:avLst/>
          </a:prstGeom>
        </p:spPr>
      </p:pic>
    </p:spTree>
    <p:extLst>
      <p:ext uri="{BB962C8B-B14F-4D97-AF65-F5344CB8AC3E}">
        <p14:creationId xmlns:p14="http://schemas.microsoft.com/office/powerpoint/2010/main" val="13588791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04683" y="344352"/>
            <a:ext cx="10470776" cy="5102872"/>
          </a:xfrm>
          <a:prstGeom prst="rect">
            <a:avLst/>
          </a:prstGeom>
        </p:spPr>
        <p:txBody>
          <a:bodyPr wrap="square">
            <a:spAutoFit/>
          </a:bodyPr>
          <a:lstStyle/>
          <a:p>
            <a:pPr>
              <a:lnSpc>
                <a:spcPct val="107000"/>
              </a:lnSpc>
              <a:spcAft>
                <a:spcPts val="800"/>
              </a:spcAft>
            </a:pPr>
            <a:r>
              <a:rPr lang="fr-FR" sz="1600"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4</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Sortie à Londres (13 mai 2025)</a:t>
            </a: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Voyage d’une journée en </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Eurostar</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pour les classes de 3e3 et 3e4.</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Découverte de la capitale britannique et mise en pratique des compétences linguistiques.</a:t>
            </a:r>
          </a:p>
          <a:p>
            <a:pPr>
              <a:lnSpc>
                <a:spcPct val="107000"/>
              </a:lnSpc>
              <a:spcAft>
                <a:spcPts val="800"/>
              </a:spcAf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5. Correspondance avec une école américaine</a:t>
            </a: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Classe de Mme Launay en lien avec l’</a:t>
            </a: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Episcopal </a:t>
            </a:r>
            <a:r>
              <a:rPr lang="fr-FR" sz="1600" b="1"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Academy</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(Pennsylvanie, USA).</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Échanges réguliers par mail et envoi/réception d’un colis.</a:t>
            </a: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Accueil d’un correspondant américain, Cameron : participation à un cours avec les 4e3 et déjeuner au collège.</a:t>
            </a:r>
          </a:p>
          <a:p>
            <a:pPr>
              <a:lnSpc>
                <a:spcPct val="107000"/>
              </a:lnSpc>
              <a:spcAft>
                <a:spcPts val="800"/>
              </a:spcAf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6. Sorties culturelles au cinéma </a:t>
            </a:r>
            <a:r>
              <a:rPr lang="fr-FR" sz="1600" b="1"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Les 3 Pierrots</a:t>
            </a:r>
            <a:endPar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Préparation en amont en classe et exploitation pédagogique après les séances.</a:t>
            </a: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Février</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 classes de 4e2, 4e5 et 4e7 – </a:t>
            </a:r>
            <a:r>
              <a:rPr lang="fr-FR" sz="1600" i="1"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Bigger</a:t>
            </a:r>
            <a:r>
              <a:rPr lang="fr-FR" sz="1600"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r>
              <a:rPr lang="fr-FR" sz="1600" i="1" dirty="0" err="1">
                <a:solidFill>
                  <a:srgbClr val="002060"/>
                </a:solidFill>
                <a:latin typeface="Calibri" panose="020F0502020204030204" pitchFamily="34" charset="0"/>
                <a:ea typeface="Calibri" panose="020F0502020204030204" pitchFamily="34" charset="0"/>
                <a:cs typeface="Times New Roman" panose="02020603050405020304" pitchFamily="18" charset="0"/>
              </a:rPr>
              <a:t>Than</a:t>
            </a:r>
            <a:r>
              <a:rPr lang="fr-FR" sz="1600"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 Us</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(engagement citoyen et écologie).</a:t>
            </a: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Mars</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 toutes les classes de 5e – </a:t>
            </a:r>
            <a:r>
              <a:rPr lang="fr-FR" sz="1600"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Wonder</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(inclusion et programme PHARE).</a:t>
            </a: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Mai</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 toutes les classes de 3e – </a:t>
            </a:r>
            <a:r>
              <a:rPr lang="fr-FR" sz="1600"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The Butler</a:t>
            </a:r>
            <a:r>
              <a:rPr lang="fr-FR" sz="1600" dirty="0">
                <a:solidFill>
                  <a:srgbClr val="002060"/>
                </a:solidFill>
                <a:latin typeface="Calibri" panose="020F0502020204030204" pitchFamily="34" charset="0"/>
                <a:ea typeface="Calibri" panose="020F0502020204030204" pitchFamily="34" charset="0"/>
                <a:cs typeface="Times New Roman" panose="02020603050405020304" pitchFamily="18" charset="0"/>
              </a:rPr>
              <a:t> (histoire des droits civiques aux États-Unis, jusqu’à l’élection de B. Obama).</a:t>
            </a:r>
          </a:p>
        </p:txBody>
      </p:sp>
    </p:spTree>
    <p:extLst>
      <p:ext uri="{BB962C8B-B14F-4D97-AF65-F5344CB8AC3E}">
        <p14:creationId xmlns:p14="http://schemas.microsoft.com/office/powerpoint/2010/main" val="21253051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88140" y="304800"/>
            <a:ext cx="10623177" cy="6420219"/>
          </a:xfrm>
          <a:prstGeom prst="rect">
            <a:avLst/>
          </a:prstGeom>
        </p:spPr>
        <p:txBody>
          <a:bodyPr wrap="square">
            <a:spAutoFit/>
          </a:bodyPr>
          <a:lstStyle/>
          <a:p>
            <a:pPr>
              <a:lnSpc>
                <a:spcPct val="107000"/>
              </a:lnSpc>
              <a:spcAft>
                <a:spcPts val="800"/>
              </a:spcAft>
            </a:pPr>
            <a:r>
              <a:rPr lang="fr-FR" b="1" kern="18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Échange international 2024-2025</a:t>
            </a:r>
            <a:endParaRPr lang="fr-FR"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Collège </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Émile Verhaeren (Saint-Cloud) – Saint </a:t>
            </a:r>
            <a:r>
              <a:rPr lang="fr-FR" sz="1600" b="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Mark’s</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b="1"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School</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(New Delhi, Inde)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r>
            <a:b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b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Organisatrices </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Vanessa de </a:t>
            </a:r>
            <a:r>
              <a:rPr lang="fr-FR" sz="1600"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Pass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&amp; Marie-Laetitia Pancrazi</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endPar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endParaRPr>
          </a:p>
          <a:p>
            <a:pPr>
              <a:lnSpc>
                <a:spcPct val="107000"/>
              </a:lnSpc>
              <a:spcAft>
                <a:spcPts val="800"/>
              </a:spcAft>
            </a:pP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1</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Déplacement des élèves français en Inde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Dates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23 janvier – 2 février 2025</a:t>
            </a:r>
            <a:b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b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Participants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20 élèves de 3e LCE – 2 professeures accompagnatrices</a:t>
            </a:r>
            <a:b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b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Établissement d’accueil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Saint </a:t>
            </a:r>
            <a:r>
              <a:rPr lang="fr-FR" sz="1600"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Mark's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Secondary</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Public </a:t>
            </a:r>
            <a:r>
              <a:rPr lang="fr-FR" sz="1600"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School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New Delhi</a:t>
            </a:r>
            <a:b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b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Hébergement</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en famille d’accueil</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Financements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Participation des familles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Vente de chocolats de Noël</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Aide de la DAREIC</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Soutien du FSE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Préparation en amont</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Étude en classe : fiche d’identité de l’Inde, géographie, indépendance, Taj Mahal, danses traditionnelles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Ateliers artistiques et culturels : chorégraphie Bollywood, chanson en chorale (</a:t>
            </a:r>
            <a:r>
              <a:rPr lang="fr-FR" sz="1600"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Des Milliers de Je T’Aime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saynètes en anglais sur la culture française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Préparation de discours en anglais pour la cérémonie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d’accueil</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459496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06071" y="242773"/>
            <a:ext cx="10596283" cy="6534546"/>
          </a:xfrm>
          <a:prstGeom prst="rect">
            <a:avLst/>
          </a:prstGeom>
        </p:spPr>
        <p:txBody>
          <a:bodyPr wrap="square">
            <a:spAutoFit/>
          </a:bodyPr>
          <a:lstStyle/>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Activités et découvertes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Dans l’école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ateliers cuisine, danse, arts traditionnels, rencontres sportives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Visites culturelles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Lotus Temple, Delhi </a:t>
            </a:r>
            <a:r>
              <a:rPr lang="fr-FR" sz="1600"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Gate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Maison de Gandhi, Musée des Premiers Ministres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Vie en famille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participation à des cérémonies religieuses, fêtes nationales (</a:t>
            </a:r>
            <a:r>
              <a:rPr lang="fr-FR" sz="1600" dirty="0" err="1">
                <a:solidFill>
                  <a:srgbClr val="002060"/>
                </a:solidFill>
                <a:latin typeface="Calibri" panose="020F0502020204030204" pitchFamily="34" charset="0"/>
                <a:ea typeface="Times New Roman" panose="02020603050405020304" pitchFamily="18" charset="0"/>
                <a:cs typeface="Calibri" panose="020F0502020204030204" pitchFamily="34" charset="0"/>
              </a:rPr>
              <a:t>Republic</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Day, 26 janvier), repas traditionnels, mariages et fiançailles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Voyage à Agra</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Taj Mahal, Tombeau d’Akbar, Fort Rouge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2. Déplacement des élèves indiens en France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Dates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18 – 25 mai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2025 - </a:t>
            </a: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Participants</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10 élèves indiens + 2 professeures</a:t>
            </a:r>
            <a:b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b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Accueil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Collège Émile Verhaeren,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Saint-Cloud - </a:t>
            </a: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Hébergement</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familles correspondantes et professeures françaises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Programme en France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Découvertes culturelles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C</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onciergerie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Louvre, Notre-Dame de Paris, Château de Versailles, Champs-Élysées, Tour Eiffel, Montmartre, Disneyland, croisière en bateau-mouche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Au collège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visite guidée, intégration en cours, participation à la </a:t>
            </a:r>
            <a:r>
              <a:rPr lang="fr-FR" sz="1600" i="1" dirty="0">
                <a:solidFill>
                  <a:srgbClr val="002060"/>
                </a:solidFill>
                <a:latin typeface="Calibri" panose="020F0502020204030204" pitchFamily="34" charset="0"/>
                <a:ea typeface="Times New Roman" panose="02020603050405020304" pitchFamily="18" charset="0"/>
                <a:cs typeface="Calibri" panose="020F0502020204030204" pitchFamily="34" charset="0"/>
              </a:rPr>
              <a:t>Journée de l’élégance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Événement officiel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réception à la mairie, avec discours, danses franco-indiennes et échanges de cadeaux</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07000"/>
              </a:lnSpc>
              <a:spcAft>
                <a:spcPts val="8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3. Retombées pédagogiques et culturelles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Pour les élèves français restés en France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exposés en classe pour partager l’expérience.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Pour tous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présentation d’un spectacle de 10 minutes lors du spectacle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inter-langues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de fin d’année.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Enrichissement mutuel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ouverture culturelle, amélioration de la pratique de l’anglais, expérience humaine inoubliable grâce à l’immersion en famille et aux échanges scolaires.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1096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91926" y="275550"/>
            <a:ext cx="3945311" cy="555723"/>
          </a:xfrm>
        </p:spPr>
        <p:txBody>
          <a:bodyPr>
            <a:normAutofit/>
          </a:bodyPr>
          <a:lstStyle/>
          <a:p>
            <a:r>
              <a:rPr lang="fr-FR" sz="2800" dirty="0">
                <a:solidFill>
                  <a:srgbClr val="002060"/>
                </a:solidFill>
              </a:rPr>
              <a:t>Evolution des effectifs</a:t>
            </a:r>
          </a:p>
        </p:txBody>
      </p:sp>
      <p:sp>
        <p:nvSpPr>
          <p:cNvPr id="7" name="ZoneTexte 6"/>
          <p:cNvSpPr txBox="1"/>
          <p:nvPr/>
        </p:nvSpPr>
        <p:spPr>
          <a:xfrm flipH="1">
            <a:off x="8583005" y="3216694"/>
            <a:ext cx="2121940" cy="246221"/>
          </a:xfrm>
          <a:prstGeom prst="rect">
            <a:avLst/>
          </a:prstGeom>
          <a:noFill/>
        </p:spPr>
        <p:txBody>
          <a:bodyPr wrap="square" rtlCol="0">
            <a:spAutoFit/>
          </a:bodyPr>
          <a:lstStyle/>
          <a:p>
            <a:r>
              <a:rPr lang="fr-FR" sz="1000" dirty="0" smtClean="0"/>
              <a:t>Effectif </a:t>
            </a:r>
            <a:r>
              <a:rPr lang="fr-FR" sz="1000" dirty="0"/>
              <a:t>rentrée  </a:t>
            </a:r>
            <a:r>
              <a:rPr lang="fr-FR" sz="1000" dirty="0" smtClean="0"/>
              <a:t>2025 au 01/07</a:t>
            </a:r>
            <a:endParaRPr lang="fr-FR" sz="1000" dirty="0"/>
          </a:p>
        </p:txBody>
      </p:sp>
      <p:sp>
        <p:nvSpPr>
          <p:cNvPr id="8" name="ZoneTexte 7"/>
          <p:cNvSpPr txBox="1"/>
          <p:nvPr/>
        </p:nvSpPr>
        <p:spPr>
          <a:xfrm>
            <a:off x="1653309" y="3738034"/>
            <a:ext cx="10538691" cy="2554545"/>
          </a:xfrm>
          <a:prstGeom prst="rect">
            <a:avLst/>
          </a:prstGeom>
          <a:noFill/>
        </p:spPr>
        <p:txBody>
          <a:bodyPr wrap="square" rtlCol="0">
            <a:spAutoFit/>
          </a:bodyPr>
          <a:lstStyle/>
          <a:p>
            <a:pPr algn="just"/>
            <a:r>
              <a:rPr lang="fr-FR" sz="1600" dirty="0">
                <a:solidFill>
                  <a:srgbClr val="002060"/>
                </a:solidFill>
              </a:rPr>
              <a:t>Avec </a:t>
            </a:r>
            <a:r>
              <a:rPr lang="fr-FR" sz="1600" dirty="0" smtClean="0">
                <a:solidFill>
                  <a:srgbClr val="002060"/>
                </a:solidFill>
              </a:rPr>
              <a:t>755 </a:t>
            </a:r>
            <a:r>
              <a:rPr lang="fr-FR" sz="1600" dirty="0">
                <a:solidFill>
                  <a:srgbClr val="002060"/>
                </a:solidFill>
              </a:rPr>
              <a:t>élèves </a:t>
            </a:r>
            <a:r>
              <a:rPr lang="fr-FR" sz="1600" dirty="0" smtClean="0">
                <a:solidFill>
                  <a:srgbClr val="002060"/>
                </a:solidFill>
              </a:rPr>
              <a:t>(392 garçons </a:t>
            </a:r>
            <a:r>
              <a:rPr lang="fr-FR" sz="1600" dirty="0">
                <a:solidFill>
                  <a:srgbClr val="002060"/>
                </a:solidFill>
              </a:rPr>
              <a:t>et </a:t>
            </a:r>
            <a:r>
              <a:rPr lang="fr-FR" sz="1600" dirty="0" smtClean="0">
                <a:solidFill>
                  <a:srgbClr val="002060"/>
                </a:solidFill>
              </a:rPr>
              <a:t>363 filles</a:t>
            </a:r>
            <a:r>
              <a:rPr lang="fr-FR" sz="1600" dirty="0">
                <a:solidFill>
                  <a:srgbClr val="002060"/>
                </a:solidFill>
              </a:rPr>
              <a:t>) à la rentrée </a:t>
            </a:r>
            <a:r>
              <a:rPr lang="fr-FR" sz="1600" dirty="0" smtClean="0">
                <a:solidFill>
                  <a:srgbClr val="002060"/>
                </a:solidFill>
              </a:rPr>
              <a:t>2024 répartis </a:t>
            </a:r>
            <a:r>
              <a:rPr lang="fr-FR" sz="1600" dirty="0">
                <a:solidFill>
                  <a:srgbClr val="002060"/>
                </a:solidFill>
              </a:rPr>
              <a:t>sur </a:t>
            </a:r>
            <a:r>
              <a:rPr lang="fr-FR" sz="1600" dirty="0" smtClean="0">
                <a:solidFill>
                  <a:srgbClr val="002060"/>
                </a:solidFill>
              </a:rPr>
              <a:t>26 </a:t>
            </a:r>
            <a:r>
              <a:rPr lang="fr-FR" sz="1600" dirty="0">
                <a:solidFill>
                  <a:srgbClr val="002060"/>
                </a:solidFill>
              </a:rPr>
              <a:t>divisions, l’effectif moyen par classe est de </a:t>
            </a:r>
            <a:r>
              <a:rPr lang="fr-FR" sz="1600" dirty="0" smtClean="0">
                <a:solidFill>
                  <a:srgbClr val="002060"/>
                </a:solidFill>
              </a:rPr>
              <a:t>29 élèves ( contre 27,4 en 2023). </a:t>
            </a:r>
          </a:p>
          <a:p>
            <a:pPr algn="just"/>
            <a:endParaRPr lang="fr-FR" sz="1600" dirty="0">
              <a:solidFill>
                <a:srgbClr val="002060"/>
              </a:solidFill>
            </a:endParaRPr>
          </a:p>
          <a:p>
            <a:pPr algn="just"/>
            <a:r>
              <a:rPr lang="fr-FR" sz="1600" dirty="0" smtClean="0">
                <a:solidFill>
                  <a:srgbClr val="002060"/>
                </a:solidFill>
              </a:rPr>
              <a:t>Les prévisions pour la rentrée scolaire prévoient une baisse de 37 élèves et la suppression d’une division. </a:t>
            </a:r>
            <a:endParaRPr lang="fr-FR" sz="1600" dirty="0">
              <a:solidFill>
                <a:srgbClr val="002060"/>
              </a:solidFill>
            </a:endParaRPr>
          </a:p>
          <a:p>
            <a:pPr algn="just"/>
            <a:endParaRPr lang="fr-FR" sz="1600" dirty="0">
              <a:solidFill>
                <a:srgbClr val="002060"/>
              </a:solidFill>
            </a:endParaRPr>
          </a:p>
          <a:p>
            <a:pPr algn="just"/>
            <a:r>
              <a:rPr lang="fr-FR" sz="1600" dirty="0">
                <a:solidFill>
                  <a:srgbClr val="002060"/>
                </a:solidFill>
              </a:rPr>
              <a:t>L’indice de position sociale (IPS) </a:t>
            </a:r>
            <a:r>
              <a:rPr lang="fr-FR" sz="1600" dirty="0" smtClean="0">
                <a:solidFill>
                  <a:srgbClr val="002060"/>
                </a:solidFill>
              </a:rPr>
              <a:t>des </a:t>
            </a:r>
            <a:r>
              <a:rPr lang="fr-FR" sz="1600" dirty="0">
                <a:solidFill>
                  <a:srgbClr val="002060"/>
                </a:solidFill>
              </a:rPr>
              <a:t>élèves de l’établissement est de </a:t>
            </a:r>
            <a:r>
              <a:rPr lang="fr-FR" sz="1600" dirty="0" smtClean="0">
                <a:solidFill>
                  <a:srgbClr val="002060"/>
                </a:solidFill>
              </a:rPr>
              <a:t>148,4 (127 </a:t>
            </a:r>
            <a:r>
              <a:rPr lang="fr-FR" sz="1600" dirty="0">
                <a:solidFill>
                  <a:srgbClr val="002060"/>
                </a:solidFill>
              </a:rPr>
              <a:t>au niveau du département et </a:t>
            </a:r>
            <a:r>
              <a:rPr lang="fr-FR" sz="1600" dirty="0" smtClean="0">
                <a:solidFill>
                  <a:srgbClr val="002060"/>
                </a:solidFill>
              </a:rPr>
              <a:t>116 </a:t>
            </a:r>
            <a:r>
              <a:rPr lang="fr-FR" sz="1600" dirty="0">
                <a:solidFill>
                  <a:srgbClr val="002060"/>
                </a:solidFill>
              </a:rPr>
              <a:t>au niveau académique). </a:t>
            </a:r>
            <a:endParaRPr lang="fr-FR" sz="1600" dirty="0" smtClean="0">
              <a:solidFill>
                <a:srgbClr val="002060"/>
              </a:solidFill>
            </a:endParaRPr>
          </a:p>
          <a:p>
            <a:pPr algn="just"/>
            <a:endParaRPr lang="fr-FR" sz="1600" dirty="0" smtClean="0">
              <a:solidFill>
                <a:srgbClr val="002060"/>
              </a:solidFill>
            </a:endParaRPr>
          </a:p>
          <a:p>
            <a:pPr algn="just"/>
            <a:r>
              <a:rPr lang="fr-FR" sz="1600" dirty="0" smtClean="0">
                <a:solidFill>
                  <a:srgbClr val="002060"/>
                </a:solidFill>
              </a:rPr>
              <a:t>5 % des </a:t>
            </a:r>
            <a:r>
              <a:rPr lang="fr-FR" sz="1600" dirty="0">
                <a:solidFill>
                  <a:srgbClr val="002060"/>
                </a:solidFill>
              </a:rPr>
              <a:t>élèves sont boursiers au collège contre </a:t>
            </a:r>
            <a:r>
              <a:rPr lang="fr-FR" sz="1600" dirty="0" smtClean="0">
                <a:solidFill>
                  <a:srgbClr val="002060"/>
                </a:solidFill>
              </a:rPr>
              <a:t>15% </a:t>
            </a:r>
            <a:r>
              <a:rPr lang="fr-FR" sz="1600" dirty="0">
                <a:solidFill>
                  <a:srgbClr val="002060"/>
                </a:solidFill>
              </a:rPr>
              <a:t>dans le département des Hauts de Seine, </a:t>
            </a:r>
            <a:r>
              <a:rPr lang="fr-FR" sz="1600" dirty="0" smtClean="0">
                <a:solidFill>
                  <a:srgbClr val="002060"/>
                </a:solidFill>
              </a:rPr>
              <a:t>18.1 </a:t>
            </a:r>
            <a:r>
              <a:rPr lang="fr-FR" sz="1600" dirty="0">
                <a:solidFill>
                  <a:srgbClr val="002060"/>
                </a:solidFill>
              </a:rPr>
              <a:t>% dans l’Académie de Versailles</a:t>
            </a:r>
            <a:r>
              <a:rPr lang="fr-FR" sz="1600" dirty="0" smtClean="0">
                <a:solidFill>
                  <a:srgbClr val="002060"/>
                </a:solidFill>
              </a:rPr>
              <a:t>.</a:t>
            </a:r>
            <a:endParaRPr lang="fr-FR" sz="1600" dirty="0">
              <a:solidFill>
                <a:srgbClr val="002060"/>
              </a:solidFill>
            </a:endParaRPr>
          </a:p>
        </p:txBody>
      </p:sp>
      <p:graphicFrame>
        <p:nvGraphicFramePr>
          <p:cNvPr id="3" name="Objet 2"/>
          <p:cNvGraphicFramePr>
            <a:graphicFrameLocks noChangeAspect="1"/>
          </p:cNvGraphicFramePr>
          <p:nvPr>
            <p:extLst>
              <p:ext uri="{D42A27DB-BD31-4B8C-83A1-F6EECF244321}">
                <p14:modId xmlns:p14="http://schemas.microsoft.com/office/powerpoint/2010/main" val="400787499"/>
              </p:ext>
            </p:extLst>
          </p:nvPr>
        </p:nvGraphicFramePr>
        <p:xfrm>
          <a:off x="2344738" y="1071691"/>
          <a:ext cx="8566150" cy="2084388"/>
        </p:xfrm>
        <a:graphic>
          <a:graphicData uri="http://schemas.openxmlformats.org/presentationml/2006/ole">
            <mc:AlternateContent xmlns:mc="http://schemas.openxmlformats.org/markup-compatibility/2006">
              <mc:Choice xmlns:v="urn:schemas-microsoft-com:vml" Requires="v">
                <p:oleObj spid="_x0000_s1065" name="Feuille de calcul" r:id="rId3" imgW="4883113" imgH="1187266" progId="Excel.Sheet.12">
                  <p:embed/>
                </p:oleObj>
              </mc:Choice>
              <mc:Fallback>
                <p:oleObj name="Feuille de calcul" r:id="rId3" imgW="4883113" imgH="1187266" progId="Excel.Sheet.12">
                  <p:embed/>
                  <p:pic>
                    <p:nvPicPr>
                      <p:cNvPr id="0" name=""/>
                      <p:cNvPicPr/>
                      <p:nvPr/>
                    </p:nvPicPr>
                    <p:blipFill>
                      <a:blip r:embed="rId4"/>
                      <a:stretch>
                        <a:fillRect/>
                      </a:stretch>
                    </p:blipFill>
                    <p:spPr>
                      <a:xfrm>
                        <a:off x="2344738" y="1071691"/>
                        <a:ext cx="8566150" cy="2084388"/>
                      </a:xfrm>
                      <a:prstGeom prst="rect">
                        <a:avLst/>
                      </a:prstGeom>
                    </p:spPr>
                  </p:pic>
                </p:oleObj>
              </mc:Fallback>
            </mc:AlternateContent>
          </a:graphicData>
        </a:graphic>
      </p:graphicFrame>
    </p:spTree>
    <p:extLst>
      <p:ext uri="{BB962C8B-B14F-4D97-AF65-F5344CB8AC3E}">
        <p14:creationId xmlns:p14="http://schemas.microsoft.com/office/powerpoint/2010/main" val="3254464681"/>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3368962" y="295836"/>
            <a:ext cx="4814456" cy="369332"/>
          </a:xfrm>
          <a:prstGeom prst="rect">
            <a:avLst/>
          </a:prstGeom>
          <a:noFill/>
        </p:spPr>
        <p:txBody>
          <a:bodyPr wrap="square" rtlCol="0">
            <a:spAutoFit/>
          </a:bodyPr>
          <a:lstStyle/>
          <a:p>
            <a:pPr algn="ctr"/>
            <a:r>
              <a:rPr lang="fr-FR" dirty="0" smtClean="0">
                <a:solidFill>
                  <a:srgbClr val="002060"/>
                </a:solidFill>
                <a:latin typeface="Calibri" panose="020F0502020204030204" pitchFamily="34" charset="0"/>
                <a:cs typeface="Calibri" panose="020F0502020204030204" pitchFamily="34" charset="0"/>
              </a:rPr>
              <a:t>Voyages et séjours</a:t>
            </a:r>
            <a:endParaRPr lang="fr-FR" dirty="0">
              <a:solidFill>
                <a:srgbClr val="002060"/>
              </a:solidFill>
              <a:latin typeface="Calibri" panose="020F0502020204030204" pitchFamily="34" charset="0"/>
              <a:cs typeface="Calibri" panose="020F0502020204030204" pitchFamily="34" charset="0"/>
            </a:endParaRPr>
          </a:p>
        </p:txBody>
      </p:sp>
      <p:sp>
        <p:nvSpPr>
          <p:cNvPr id="3" name="ZoneTexte 2"/>
          <p:cNvSpPr txBox="1"/>
          <p:nvPr/>
        </p:nvSpPr>
        <p:spPr>
          <a:xfrm>
            <a:off x="2178423" y="665168"/>
            <a:ext cx="9170895" cy="3293209"/>
          </a:xfrm>
          <a:prstGeom prst="rect">
            <a:avLst/>
          </a:prstGeom>
          <a:noFill/>
        </p:spPr>
        <p:txBody>
          <a:bodyPr wrap="square" rtlCol="0">
            <a:spAutoFit/>
          </a:bodyPr>
          <a:lstStyle/>
          <a:p>
            <a:r>
              <a:rPr lang="fr-FR" sz="1600" dirty="0" smtClean="0">
                <a:solidFill>
                  <a:srgbClr val="002060"/>
                </a:solidFill>
                <a:latin typeface="Calibri" panose="020F0502020204030204" pitchFamily="34" charset="0"/>
                <a:cs typeface="Calibri" panose="020F0502020204030204" pitchFamily="34" charset="0"/>
              </a:rPr>
              <a:t>Séjour à </a:t>
            </a:r>
            <a:r>
              <a:rPr lang="fr-FR" sz="1600" dirty="0" err="1" smtClean="0">
                <a:solidFill>
                  <a:srgbClr val="002060"/>
                </a:solidFill>
                <a:latin typeface="Calibri" panose="020F0502020204030204" pitchFamily="34" charset="0"/>
                <a:cs typeface="Calibri" panose="020F0502020204030204" pitchFamily="34" charset="0"/>
              </a:rPr>
              <a:t>Cerniébaud</a:t>
            </a:r>
            <a:r>
              <a:rPr lang="fr-FR" sz="1600" dirty="0" smtClean="0">
                <a:solidFill>
                  <a:srgbClr val="002060"/>
                </a:solidFill>
                <a:latin typeface="Calibri" panose="020F0502020204030204" pitchFamily="34" charset="0"/>
                <a:cs typeface="Calibri" panose="020F0502020204030204" pitchFamily="34" charset="0"/>
              </a:rPr>
              <a:t> (Jura) en mars 2025 avec </a:t>
            </a:r>
            <a:r>
              <a:rPr lang="fr-FR" sz="1600" dirty="0">
                <a:solidFill>
                  <a:srgbClr val="002060"/>
                </a:solidFill>
                <a:latin typeface="Calibri" panose="020F0502020204030204" pitchFamily="34" charset="0"/>
                <a:cs typeface="Calibri" panose="020F0502020204030204" pitchFamily="34" charset="0"/>
              </a:rPr>
              <a:t>Mesdames </a:t>
            </a:r>
            <a:r>
              <a:rPr lang="fr-FR" sz="1600" dirty="0" err="1">
                <a:solidFill>
                  <a:srgbClr val="002060"/>
                </a:solidFill>
                <a:latin typeface="Calibri" panose="020F0502020204030204" pitchFamily="34" charset="0"/>
                <a:cs typeface="Calibri" panose="020F0502020204030204" pitchFamily="34" charset="0"/>
              </a:rPr>
              <a:t>Raffenne</a:t>
            </a:r>
            <a:r>
              <a:rPr lang="fr-FR" sz="1600" dirty="0">
                <a:solidFill>
                  <a:srgbClr val="002060"/>
                </a:solidFill>
                <a:latin typeface="Calibri" panose="020F0502020204030204" pitchFamily="34" charset="0"/>
                <a:cs typeface="Calibri" panose="020F0502020204030204" pitchFamily="34" charset="0"/>
              </a:rPr>
              <a:t>, </a:t>
            </a:r>
            <a:r>
              <a:rPr lang="fr-FR" sz="1600" dirty="0" err="1">
                <a:solidFill>
                  <a:srgbClr val="002060"/>
                </a:solidFill>
                <a:latin typeface="Calibri" panose="020F0502020204030204" pitchFamily="34" charset="0"/>
                <a:cs typeface="Calibri" panose="020F0502020204030204" pitchFamily="34" charset="0"/>
              </a:rPr>
              <a:t>Mionet</a:t>
            </a:r>
            <a:r>
              <a:rPr lang="fr-FR" sz="1600" dirty="0">
                <a:solidFill>
                  <a:srgbClr val="002060"/>
                </a:solidFill>
                <a:latin typeface="Calibri" panose="020F0502020204030204" pitchFamily="34" charset="0"/>
                <a:cs typeface="Calibri" panose="020F0502020204030204" pitchFamily="34" charset="0"/>
              </a:rPr>
              <a:t>, Davet et Lannou et Monsieur Bolloré: </a:t>
            </a:r>
            <a:r>
              <a:rPr lang="fr-FR" sz="1600" dirty="0" smtClean="0">
                <a:solidFill>
                  <a:srgbClr val="002060"/>
                </a:solidFill>
                <a:latin typeface="Calibri" panose="020F0502020204030204" pitchFamily="34" charset="0"/>
                <a:cs typeface="Calibri" panose="020F0502020204030204" pitchFamily="34" charset="0"/>
              </a:rPr>
              <a:t>projet EDD </a:t>
            </a:r>
            <a:r>
              <a:rPr lang="fr-FR" sz="1600" dirty="0">
                <a:solidFill>
                  <a:srgbClr val="002060"/>
                </a:solidFill>
                <a:latin typeface="Calibri" panose="020F0502020204030204" pitchFamily="34" charset="0"/>
                <a:cs typeface="Calibri" panose="020F0502020204030204" pitchFamily="34" charset="0"/>
              </a:rPr>
              <a:t>(Education au développement durable</a:t>
            </a:r>
            <a:r>
              <a:rPr lang="fr-FR" sz="1600" dirty="0" smtClean="0">
                <a:solidFill>
                  <a:srgbClr val="002060"/>
                </a:solidFill>
                <a:latin typeface="Calibri" panose="020F0502020204030204" pitchFamily="34" charset="0"/>
                <a:cs typeface="Calibri" panose="020F0502020204030204" pitchFamily="34" charset="0"/>
              </a:rPr>
              <a:t>)</a:t>
            </a:r>
          </a:p>
          <a:p>
            <a:endParaRPr lang="fr-FR" sz="1600" dirty="0" smtClean="0">
              <a:solidFill>
                <a:srgbClr val="002060"/>
              </a:solidFill>
              <a:latin typeface="Calibri" panose="020F0502020204030204" pitchFamily="34" charset="0"/>
              <a:cs typeface="Calibri" panose="020F0502020204030204" pitchFamily="34" charset="0"/>
            </a:endParaRPr>
          </a:p>
          <a:p>
            <a:r>
              <a:rPr lang="fr-FR" sz="1600" dirty="0" smtClean="0">
                <a:solidFill>
                  <a:srgbClr val="002060"/>
                </a:solidFill>
                <a:latin typeface="Calibri" panose="020F0502020204030204" pitchFamily="34" charset="0"/>
                <a:cs typeface="Calibri" panose="020F0502020204030204" pitchFamily="34" charset="0"/>
              </a:rPr>
              <a:t>Les objectifs pédagogiques et les activités :</a:t>
            </a:r>
          </a:p>
          <a:p>
            <a:endParaRPr lang="fr-FR" sz="1600" dirty="0" smtClean="0">
              <a:solidFill>
                <a:srgbClr val="002060"/>
              </a:solidFill>
              <a:latin typeface="Calibri" panose="020F0502020204030204" pitchFamily="34" charset="0"/>
              <a:cs typeface="Calibri" panose="020F0502020204030204" pitchFamily="34" charset="0"/>
            </a:endParaRPr>
          </a:p>
          <a:p>
            <a:pPr marL="285750" indent="-285750">
              <a:buFontTx/>
              <a:buChar char="-"/>
            </a:pPr>
            <a:r>
              <a:rPr lang="fr-FR" sz="1600" dirty="0" smtClean="0">
                <a:solidFill>
                  <a:srgbClr val="002060"/>
                </a:solidFill>
                <a:latin typeface="Calibri" panose="020F0502020204030204" pitchFamily="34" charset="0"/>
                <a:cs typeface="Calibri" panose="020F0502020204030204" pitchFamily="34" charset="0"/>
              </a:rPr>
              <a:t>Protéger la biodiversité en danger, observer la faune et la flore, les espèces endémiques avec un guide</a:t>
            </a:r>
          </a:p>
          <a:p>
            <a:pPr marL="285750" indent="-285750">
              <a:buFontTx/>
              <a:buChar char="-"/>
            </a:pPr>
            <a:r>
              <a:rPr lang="fr-FR" sz="1600" dirty="0" smtClean="0">
                <a:solidFill>
                  <a:srgbClr val="002060"/>
                </a:solidFill>
                <a:latin typeface="Calibri" panose="020F0502020204030204" pitchFamily="34" charset="0"/>
                <a:cs typeface="Calibri" panose="020F0502020204030204" pitchFamily="34" charset="0"/>
              </a:rPr>
              <a:t>Constater les effets du changement climatique sur la roche, la végétation, les animaux, étudier d’éventuelles solutions pour en limiter les dégâts, en visitant une réserve naturelle, en participant à un escape </a:t>
            </a:r>
            <a:r>
              <a:rPr lang="fr-FR" sz="1600" dirty="0" err="1" smtClean="0">
                <a:solidFill>
                  <a:srgbClr val="002060"/>
                </a:solidFill>
                <a:latin typeface="Calibri" panose="020F0502020204030204" pitchFamily="34" charset="0"/>
                <a:cs typeface="Calibri" panose="020F0502020204030204" pitchFamily="34" charset="0"/>
              </a:rPr>
              <a:t>game</a:t>
            </a:r>
            <a:r>
              <a:rPr lang="fr-FR" sz="1600" dirty="0" smtClean="0">
                <a:solidFill>
                  <a:srgbClr val="002060"/>
                </a:solidFill>
                <a:latin typeface="Calibri" panose="020F0502020204030204" pitchFamily="34" charset="0"/>
                <a:cs typeface="Calibri" panose="020F0502020204030204" pitchFamily="34" charset="0"/>
              </a:rPr>
              <a:t> sur le changement climatique, en s’informant sur la valorisation des déchets et le cycle de l’eau</a:t>
            </a:r>
          </a:p>
          <a:p>
            <a:pPr marL="285750" indent="-285750">
              <a:buFontTx/>
              <a:buChar char="-"/>
            </a:pPr>
            <a:r>
              <a:rPr lang="fr-FR" sz="1600" dirty="0" smtClean="0">
                <a:solidFill>
                  <a:srgbClr val="002060"/>
                </a:solidFill>
                <a:latin typeface="Calibri" panose="020F0502020204030204" pitchFamily="34" charset="0"/>
                <a:cs typeface="Calibri" panose="020F0502020204030204" pitchFamily="34" charset="0"/>
              </a:rPr>
              <a:t>Comprendre la bonne santé et bien-être : importance de l’alimentation et du sport : les élèves ont pu découvrir différents sports : le biathlon, le ski de fond, le </a:t>
            </a:r>
            <a:r>
              <a:rPr lang="fr-FR" sz="1600" dirty="0" err="1" smtClean="0">
                <a:solidFill>
                  <a:srgbClr val="002060"/>
                </a:solidFill>
                <a:latin typeface="Calibri" panose="020F0502020204030204" pitchFamily="34" charset="0"/>
                <a:cs typeface="Calibri" panose="020F0502020204030204" pitchFamily="34" charset="0"/>
              </a:rPr>
              <a:t>snowtubing</a:t>
            </a:r>
            <a:r>
              <a:rPr lang="fr-FR" sz="1600" dirty="0" smtClean="0">
                <a:solidFill>
                  <a:srgbClr val="002060"/>
                </a:solidFill>
                <a:latin typeface="Calibri" panose="020F0502020204030204" pitchFamily="34" charset="0"/>
                <a:cs typeface="Calibri" panose="020F0502020204030204" pitchFamily="34" charset="0"/>
              </a:rPr>
              <a:t> et la randonnée.</a:t>
            </a:r>
          </a:p>
          <a:p>
            <a:pPr marL="285750" indent="-285750">
              <a:buFontTx/>
              <a:buChar char="-"/>
            </a:pPr>
            <a:r>
              <a:rPr lang="fr-FR" sz="1600" dirty="0" smtClean="0">
                <a:solidFill>
                  <a:srgbClr val="002060"/>
                </a:solidFill>
                <a:latin typeface="Calibri" panose="020F0502020204030204" pitchFamily="34" charset="0"/>
                <a:cs typeface="Calibri" panose="020F0502020204030204" pitchFamily="34" charset="0"/>
              </a:rPr>
              <a:t>Le « vivre ensemble » : partager 5 jours 24h/24h dans un groupe de 62 personnes</a:t>
            </a:r>
            <a:r>
              <a:rPr lang="fr-FR" sz="1600" dirty="0" smtClean="0">
                <a:solidFill>
                  <a:srgbClr val="002060"/>
                </a:solidFill>
                <a:latin typeface="Calibri" panose="020F0502020204030204" pitchFamily="34" charset="0"/>
                <a:cs typeface="Calibri" panose="020F0502020204030204" pitchFamily="34" charset="0"/>
              </a:rPr>
              <a:t>.</a:t>
            </a:r>
            <a:endParaRPr lang="fr-FR" sz="1600" dirty="0">
              <a:latin typeface="Calibri" panose="020F0502020204030204" pitchFamily="34" charset="0"/>
              <a:cs typeface="Calibri" panose="020F0502020204030204" pitchFamily="34" charset="0"/>
            </a:endParaRPr>
          </a:p>
        </p:txBody>
      </p:sp>
      <p:sp>
        <p:nvSpPr>
          <p:cNvPr id="4" name="Rectangle 3"/>
          <p:cNvSpPr/>
          <p:nvPr/>
        </p:nvSpPr>
        <p:spPr>
          <a:xfrm>
            <a:off x="1120588" y="-5594496"/>
            <a:ext cx="11071412" cy="388696"/>
          </a:xfrm>
          <a:prstGeom prst="rect">
            <a:avLst/>
          </a:prstGeom>
        </p:spPr>
        <p:txBody>
          <a:bodyPr wrap="square">
            <a:spAutoFit/>
          </a:bodyPr>
          <a:lstStyle/>
          <a:p>
            <a:pPr>
              <a:lnSpc>
                <a:spcPct val="107000"/>
              </a:lnSpc>
              <a:spcAft>
                <a:spcPts val="0"/>
              </a:spcAft>
            </a:pPr>
            <a:r>
              <a:rPr lang="fr-FR" kern="100" dirty="0">
                <a:solidFill>
                  <a:srgbClr val="222222"/>
                </a:solidFill>
                <a:latin typeface="Times New Roman" panose="02020603050405020304" pitchFamily="18" charset="0"/>
                <a:ea typeface="Calibri" panose="020F0502020204030204" pitchFamily="34" charset="0"/>
                <a:cs typeface="Times New Roman" panose="02020603050405020304" pitchFamily="18" charset="0"/>
              </a:rPr>
              <a:t> </a:t>
            </a:r>
            <a:endParaRPr lang="fr-FR" sz="16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Rectangle 4"/>
          <p:cNvSpPr/>
          <p:nvPr/>
        </p:nvSpPr>
        <p:spPr>
          <a:xfrm>
            <a:off x="2178423" y="4265352"/>
            <a:ext cx="9597941" cy="2554545"/>
          </a:xfrm>
          <a:prstGeom prst="rect">
            <a:avLst/>
          </a:prstGeom>
        </p:spPr>
        <p:txBody>
          <a:bodyPr wrap="square">
            <a:spAutoFit/>
          </a:bodyPr>
          <a:lstStyle/>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Voyage à Rome (du 24 au 27 mars 2025)</a:t>
            </a:r>
          </a:p>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 </a:t>
            </a:r>
          </a:p>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Les 40 élèves de 3ème d’italien, de latin et de grec sont partis à Rome du 24 au 27 mars en compagnie de Mme </a:t>
            </a:r>
            <a:r>
              <a:rPr lang="fr-FR" sz="1600" kern="150" dirty="0" err="1">
                <a:solidFill>
                  <a:srgbClr val="002060"/>
                </a:solidFill>
                <a:latin typeface="Calibri" panose="020F0502020204030204" pitchFamily="34" charset="0"/>
                <a:ea typeface="NSimSun" panose="02010609030101010101" pitchFamily="49" charset="-122"/>
                <a:cs typeface="Calibri" panose="020F0502020204030204" pitchFamily="34" charset="0"/>
              </a:rPr>
              <a:t>Cartolano</a:t>
            </a: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 de Mme </a:t>
            </a:r>
            <a:r>
              <a:rPr lang="fr-FR" sz="1600" kern="150" dirty="0" err="1">
                <a:solidFill>
                  <a:srgbClr val="002060"/>
                </a:solidFill>
                <a:latin typeface="Calibri" panose="020F0502020204030204" pitchFamily="34" charset="0"/>
                <a:ea typeface="NSimSun" panose="02010609030101010101" pitchFamily="49" charset="-122"/>
                <a:cs typeface="Calibri" panose="020F0502020204030204" pitchFamily="34" charset="0"/>
              </a:rPr>
              <a:t>Colasson</a:t>
            </a: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 de Mme Diodati et de M. </a:t>
            </a:r>
            <a:r>
              <a:rPr lang="fr-FR" sz="1600" kern="150" dirty="0" err="1">
                <a:solidFill>
                  <a:srgbClr val="002060"/>
                </a:solidFill>
                <a:latin typeface="Calibri" panose="020F0502020204030204" pitchFamily="34" charset="0"/>
                <a:ea typeface="NSimSun" panose="02010609030101010101" pitchFamily="49" charset="-122"/>
                <a:cs typeface="Calibri" panose="020F0502020204030204" pitchFamily="34" charset="0"/>
              </a:rPr>
              <a:t>Laboucarié</a:t>
            </a: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a:t>
            </a:r>
          </a:p>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Ils ont visité :</a:t>
            </a:r>
          </a:p>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 les sites de la Rome antique (</a:t>
            </a:r>
            <a:r>
              <a:rPr lang="fr-FR" sz="1600" kern="150" dirty="0" err="1">
                <a:solidFill>
                  <a:srgbClr val="002060"/>
                </a:solidFill>
                <a:latin typeface="Calibri" panose="020F0502020204030204" pitchFamily="34" charset="0"/>
                <a:ea typeface="NSimSun" panose="02010609030101010101" pitchFamily="49" charset="-122"/>
                <a:cs typeface="Calibri" panose="020F0502020204030204" pitchFamily="34" charset="0"/>
              </a:rPr>
              <a:t>Colisée,le</a:t>
            </a: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 </a:t>
            </a:r>
            <a:r>
              <a:rPr lang="fr-FR" sz="1600" kern="150" dirty="0" err="1">
                <a:solidFill>
                  <a:srgbClr val="002060"/>
                </a:solidFill>
                <a:latin typeface="Calibri" panose="020F0502020204030204" pitchFamily="34" charset="0"/>
                <a:ea typeface="NSimSun" panose="02010609030101010101" pitchFamily="49" charset="-122"/>
                <a:cs typeface="Calibri" panose="020F0502020204030204" pitchFamily="34" charset="0"/>
              </a:rPr>
              <a:t>Panthéon,le</a:t>
            </a: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  Cirque Maxime, le Forum républicain et impérial), les musées capitolins</a:t>
            </a:r>
          </a:p>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-les sites de la Rome baroque ( Cité du Vatican, place et basilique Saint-Pierre, place </a:t>
            </a:r>
            <a:r>
              <a:rPr lang="fr-FR" sz="1600" kern="150" dirty="0" err="1">
                <a:solidFill>
                  <a:srgbClr val="002060"/>
                </a:solidFill>
                <a:latin typeface="Calibri" panose="020F0502020204030204" pitchFamily="34" charset="0"/>
                <a:ea typeface="NSimSun" panose="02010609030101010101" pitchFamily="49" charset="-122"/>
                <a:cs typeface="Calibri" panose="020F0502020204030204" pitchFamily="34" charset="0"/>
              </a:rPr>
              <a:t>Navone</a:t>
            </a: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a:t>
            </a:r>
          </a:p>
          <a:p>
            <a:pPr>
              <a:spcAft>
                <a:spcPts val="0"/>
              </a:spcAft>
            </a:pPr>
            <a:r>
              <a:rPr lang="fr-FR" sz="1600" kern="150" dirty="0">
                <a:solidFill>
                  <a:srgbClr val="002060"/>
                </a:solidFill>
                <a:latin typeface="Calibri" panose="020F0502020204030204" pitchFamily="34" charset="0"/>
                <a:ea typeface="NSimSun" panose="02010609030101010101" pitchFamily="49" charset="-122"/>
                <a:cs typeface="Calibri" panose="020F0502020204030204" pitchFamily="34" charset="0"/>
              </a:rPr>
              <a:t>Avant de repartir, les élèves ont pu confectionner leur propre pizza dans un restaurant italien.</a:t>
            </a:r>
          </a:p>
          <a:p>
            <a:pPr>
              <a:spcAft>
                <a:spcPts val="0"/>
              </a:spcAft>
            </a:pPr>
            <a:r>
              <a:rPr lang="fr-FR" sz="1600" kern="150" dirty="0">
                <a:latin typeface="Calibri" panose="020F0502020204030204" pitchFamily="34" charset="0"/>
                <a:ea typeface="NSimSun" panose="02010609030101010101" pitchFamily="49" charset="-122"/>
                <a:cs typeface="Calibri" panose="020F0502020204030204" pitchFamily="34" charset="0"/>
              </a:rPr>
              <a:t> </a:t>
            </a:r>
          </a:p>
        </p:txBody>
      </p:sp>
    </p:spTree>
    <p:extLst>
      <p:ext uri="{BB962C8B-B14F-4D97-AF65-F5344CB8AC3E}">
        <p14:creationId xmlns:p14="http://schemas.microsoft.com/office/powerpoint/2010/main" val="40631277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22357"/>
            <a:ext cx="11430000" cy="6597704"/>
          </a:xfrm>
          <a:prstGeom prst="rect">
            <a:avLst/>
          </a:prstGeom>
        </p:spPr>
        <p:txBody>
          <a:bodyPr wrap="square">
            <a:spAutoFit/>
          </a:bodyPr>
          <a:lstStyle/>
          <a:p>
            <a:pPr algn="ct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Bilan Activité 2024/2025</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Section Internationale Portugaise</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u="sng"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Activités proposées au long de l’année / Matières/ Classes:</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Projet interclasses :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Leiture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a:t>
            </a: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Quiz BD </a:t>
            </a:r>
            <a:r>
              <a:rPr lang="fr-FR"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Asterix</a:t>
            </a: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nos </a:t>
            </a:r>
            <a:r>
              <a:rPr lang="fr-FR"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jogos</a:t>
            </a: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Olímpicos</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 </a:t>
            </a: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O </a:t>
            </a:r>
            <a:r>
              <a:rPr lang="fr-FR"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Diário</a:t>
            </a: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de Anne,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Frank LLP,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Projection film documentaire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“Hora do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recreio</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débat avec la réalisatrice, LLP, 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Commémoration «Journée du Portugal-10 juin» Ambassade du Portugal</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LLP,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 (5 élèves) </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Sortie Musée du Luxembourg</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«Exposition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Tarsila</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do Amaral» LLP et HG,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Projet lecture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Silêncio</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vamos</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ler</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 LLP,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Sortie musée National de l’Archéologie de St Germain-en-Laye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«Le parcours d’Ulysse dans l’Odyssée et la Grèce antique », LLP,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Exposition collège -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Commémoration 500 ans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Camões</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LLP et HG,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Exposition collège -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«Les Châteaux du Val de Loire», LLP et HG,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Voyage au Châteaux du Val de Loire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LLP ,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 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Pièce de théâtre en portugais on-line </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O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príncipe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Nabo</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 LLP,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Représentation théâtrale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(Spectacle salle Le Carré), LLP, 6</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 et élèves SIP lycée </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Sortie théâtre </a:t>
            </a:r>
            <a:r>
              <a:rPr lang="fr-FR"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Montansier</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Sac de billes», LLP, 5</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4</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Rencontre avec l’écrivaine Joana </a:t>
            </a:r>
            <a:r>
              <a:rPr lang="fr-FR" b="1"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Bértholo</a:t>
            </a: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et atelier d’écriture,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LLP,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Correspondance scolaire autour du thème «Ecriture créative»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LLP,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 et classe de 2</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nde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 et élèves da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Escola</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a:t>
            </a:r>
            <a:r>
              <a:rPr lang="fr-FR" kern="100" dirty="0" err="1">
                <a:solidFill>
                  <a:srgbClr val="002060"/>
                </a:solidFill>
                <a:latin typeface="Times New Roman" panose="02020603050405020304" pitchFamily="18" charset="0"/>
                <a:ea typeface="Calibri" panose="020F0502020204030204" pitchFamily="34" charset="0"/>
                <a:cs typeface="Times New Roman" panose="02020603050405020304" pitchFamily="18" charset="0"/>
              </a:rPr>
              <a:t>Secundária</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D. Pedro V, Lisbonne (interrompu au mois de janvier)</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fr-FR" b="1"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Projet Inter langues,</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LLP, 3</a:t>
            </a:r>
            <a:r>
              <a:rPr lang="fr-FR" kern="100" baseline="300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ème</a:t>
            </a:r>
            <a:r>
              <a:rPr lang="fr-FR" kern="100" dirty="0">
                <a:solidFill>
                  <a:srgbClr val="002060"/>
                </a:solidFill>
                <a:latin typeface="Times New Roman" panose="02020603050405020304" pitchFamily="18" charset="0"/>
                <a:ea typeface="Calibri" panose="020F0502020204030204" pitchFamily="34" charset="0"/>
                <a:cs typeface="Times New Roman" panose="02020603050405020304" pitchFamily="18" charset="0"/>
              </a:rPr>
              <a:t> SIP et autres élèves de l’établissement (anglais, grec ancien, italien, allemand)</a:t>
            </a:r>
            <a:endParaRPr lang="fr-FR" kern="1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5359873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384612" y="1488141"/>
            <a:ext cx="8964706" cy="4524315"/>
          </a:xfrm>
          <a:prstGeom prst="rect">
            <a:avLst/>
          </a:prstGeom>
        </p:spPr>
        <p:txBody>
          <a:bodyPr wrap="square">
            <a:spAutoFit/>
          </a:bodyPr>
          <a:lstStyle/>
          <a:p>
            <a:endParaRPr lang="fr-FR" sz="2400" dirty="0"/>
          </a:p>
          <a:p>
            <a:pPr marL="285750" indent="-285750">
              <a:buFont typeface="Wingdings" panose="05000000000000000000" pitchFamily="2" charset="2"/>
              <a:buChar char="ü"/>
            </a:pPr>
            <a:r>
              <a:rPr lang="fr-FR" sz="2400" dirty="0" smtClean="0">
                <a:solidFill>
                  <a:srgbClr val="002060"/>
                </a:solidFill>
              </a:rPr>
              <a:t>Journée </a:t>
            </a:r>
            <a:r>
              <a:rPr lang="fr-FR" sz="2400" dirty="0">
                <a:solidFill>
                  <a:srgbClr val="002060"/>
                </a:solidFill>
              </a:rPr>
              <a:t>d'intégration </a:t>
            </a:r>
            <a:r>
              <a:rPr lang="fr-FR" sz="2400" dirty="0" smtClean="0">
                <a:solidFill>
                  <a:srgbClr val="002060"/>
                </a:solidFill>
              </a:rPr>
              <a:t>6</a:t>
            </a:r>
            <a:r>
              <a:rPr lang="fr-FR" sz="2400" baseline="30000" dirty="0" smtClean="0">
                <a:solidFill>
                  <a:srgbClr val="002060"/>
                </a:solidFill>
              </a:rPr>
              <a:t>ème</a:t>
            </a:r>
            <a:endParaRPr lang="fr-FR" sz="2400" dirty="0" smtClean="0">
              <a:solidFill>
                <a:srgbClr val="002060"/>
              </a:solidFill>
            </a:endParaRPr>
          </a:p>
          <a:p>
            <a:pPr marL="285750" indent="-285750">
              <a:buFont typeface="Wingdings" panose="05000000000000000000" pitchFamily="2" charset="2"/>
              <a:buChar char="ü"/>
            </a:pPr>
            <a:endParaRPr lang="fr-FR" sz="2400" dirty="0">
              <a:solidFill>
                <a:srgbClr val="002060"/>
              </a:solidFill>
            </a:endParaRPr>
          </a:p>
          <a:p>
            <a:pPr marL="285750" indent="-285750">
              <a:buFont typeface="Wingdings" panose="05000000000000000000" pitchFamily="2" charset="2"/>
              <a:buChar char="ü"/>
            </a:pPr>
            <a:r>
              <a:rPr lang="fr-FR" sz="2400" dirty="0">
                <a:solidFill>
                  <a:srgbClr val="002060"/>
                </a:solidFill>
              </a:rPr>
              <a:t>Journée de l'élégance et de la </a:t>
            </a:r>
            <a:r>
              <a:rPr lang="fr-FR" sz="2400" dirty="0" smtClean="0">
                <a:solidFill>
                  <a:srgbClr val="002060"/>
                </a:solidFill>
              </a:rPr>
              <a:t>courtoisie</a:t>
            </a:r>
          </a:p>
          <a:p>
            <a:pPr marL="285750" indent="-285750">
              <a:buFont typeface="Wingdings" panose="05000000000000000000" pitchFamily="2" charset="2"/>
              <a:buChar char="ü"/>
            </a:pPr>
            <a:endParaRPr lang="fr-FR" sz="2400" dirty="0">
              <a:solidFill>
                <a:srgbClr val="002060"/>
              </a:solidFill>
            </a:endParaRPr>
          </a:p>
          <a:p>
            <a:pPr marL="285750" indent="-285750">
              <a:buFont typeface="Wingdings" panose="05000000000000000000" pitchFamily="2" charset="2"/>
              <a:buChar char="ü"/>
            </a:pPr>
            <a:r>
              <a:rPr lang="fr-FR" sz="2400" dirty="0">
                <a:solidFill>
                  <a:srgbClr val="002060"/>
                </a:solidFill>
              </a:rPr>
              <a:t>Soirée des </a:t>
            </a:r>
            <a:r>
              <a:rPr lang="fr-FR" sz="2400" dirty="0" smtClean="0">
                <a:solidFill>
                  <a:srgbClr val="002060"/>
                </a:solidFill>
              </a:rPr>
              <a:t>Talents </a:t>
            </a:r>
          </a:p>
          <a:p>
            <a:endParaRPr lang="fr-FR" sz="2400" dirty="0" smtClean="0">
              <a:solidFill>
                <a:srgbClr val="002060"/>
              </a:solidFill>
            </a:endParaRPr>
          </a:p>
          <a:p>
            <a:pPr marL="285750" indent="-285750">
              <a:buFont typeface="Wingdings" panose="05000000000000000000" pitchFamily="2" charset="2"/>
              <a:buChar char="ü"/>
            </a:pPr>
            <a:r>
              <a:rPr lang="fr-FR" sz="2400" dirty="0">
                <a:solidFill>
                  <a:srgbClr val="002060"/>
                </a:solidFill>
              </a:rPr>
              <a:t>Aide aux actions pédagogiques et éducatives des collègues tout au long de l'année ( projets éducatifs, </a:t>
            </a:r>
            <a:r>
              <a:rPr lang="fr-FR" sz="2400" dirty="0" smtClean="0">
                <a:solidFill>
                  <a:srgbClr val="002060"/>
                </a:solidFill>
              </a:rPr>
              <a:t>concours, séjours et sorties...)</a:t>
            </a:r>
            <a:endParaRPr lang="fr-FR" sz="2400" dirty="0">
              <a:solidFill>
                <a:srgbClr val="002060"/>
              </a:solidFill>
            </a:endParaRPr>
          </a:p>
          <a:p>
            <a:pPr marL="285750" indent="-285750">
              <a:buFont typeface="Wingdings" panose="05000000000000000000" pitchFamily="2" charset="2"/>
              <a:buChar char="ü"/>
            </a:pPr>
            <a:endParaRPr lang="fr-FR" sz="2400" dirty="0"/>
          </a:p>
          <a:p>
            <a:r>
              <a:rPr lang="fr-FR" sz="2400" dirty="0"/>
              <a:t> </a:t>
            </a:r>
          </a:p>
        </p:txBody>
      </p:sp>
      <p:sp>
        <p:nvSpPr>
          <p:cNvPr id="3" name="Rectangle 2"/>
          <p:cNvSpPr/>
          <p:nvPr/>
        </p:nvSpPr>
        <p:spPr>
          <a:xfrm>
            <a:off x="3191436" y="362635"/>
            <a:ext cx="7135906" cy="692497"/>
          </a:xfrm>
          <a:prstGeom prst="rect">
            <a:avLst/>
          </a:prstGeom>
        </p:spPr>
        <p:txBody>
          <a:bodyPr wrap="square">
            <a:spAutoFit/>
          </a:bodyPr>
          <a:lstStyle/>
          <a:p>
            <a:r>
              <a:rPr lang="fr-FR" sz="2800" dirty="0" smtClean="0">
                <a:solidFill>
                  <a:srgbClr val="002060"/>
                </a:solidFill>
              </a:rPr>
              <a:t>Les actions du Foyer socio-éducatif</a:t>
            </a:r>
          </a:p>
          <a:p>
            <a:r>
              <a:rPr lang="fr-FR" sz="1100" dirty="0" smtClean="0">
                <a:solidFill>
                  <a:srgbClr val="002060"/>
                </a:solidFill>
              </a:rPr>
              <a:t>(Animé par Mme </a:t>
            </a:r>
            <a:r>
              <a:rPr lang="fr-FR" sz="1100" dirty="0" err="1" smtClean="0">
                <a:solidFill>
                  <a:srgbClr val="002060"/>
                </a:solidFill>
              </a:rPr>
              <a:t>Collason</a:t>
            </a:r>
            <a:r>
              <a:rPr lang="fr-FR" sz="1100" dirty="0" smtClean="0">
                <a:solidFill>
                  <a:srgbClr val="002060"/>
                </a:solidFill>
              </a:rPr>
              <a:t>, De </a:t>
            </a:r>
            <a:r>
              <a:rPr lang="fr-FR" sz="1100" dirty="0" err="1" smtClean="0">
                <a:solidFill>
                  <a:srgbClr val="002060"/>
                </a:solidFill>
              </a:rPr>
              <a:t>Pass</a:t>
            </a:r>
            <a:r>
              <a:rPr lang="fr-FR" sz="1100" dirty="0" smtClean="0">
                <a:solidFill>
                  <a:srgbClr val="002060"/>
                </a:solidFill>
              </a:rPr>
              <a:t> et </a:t>
            </a:r>
            <a:r>
              <a:rPr lang="fr-FR" sz="1100" dirty="0" err="1" smtClean="0">
                <a:solidFill>
                  <a:srgbClr val="002060"/>
                </a:solidFill>
              </a:rPr>
              <a:t>Ouzidane</a:t>
            </a:r>
            <a:r>
              <a:rPr lang="fr-FR" sz="1100" dirty="0">
                <a:solidFill>
                  <a:srgbClr val="002060"/>
                </a:solidFill>
              </a:rPr>
              <a:t>)</a:t>
            </a:r>
          </a:p>
        </p:txBody>
      </p:sp>
    </p:spTree>
    <p:extLst>
      <p:ext uri="{BB962C8B-B14F-4D97-AF65-F5344CB8AC3E}">
        <p14:creationId xmlns:p14="http://schemas.microsoft.com/office/powerpoint/2010/main" val="102909696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12"/>
          <p:cNvSpPr/>
          <p:nvPr/>
        </p:nvSpPr>
        <p:spPr>
          <a:xfrm>
            <a:off x="1380293" y="909291"/>
            <a:ext cx="10982036" cy="6065250"/>
          </a:xfrm>
          <a:prstGeom prst="rect">
            <a:avLst/>
          </a:prstGeom>
        </p:spPr>
        <p:txBody>
          <a:bodyPr wrap="square">
            <a:spAutoFit/>
          </a:bodyPr>
          <a:lstStyle/>
          <a:p>
            <a:pPr>
              <a:lnSpc>
                <a:spcPct val="107000"/>
              </a:lnSpc>
              <a:spcAft>
                <a:spcPts val="800"/>
              </a:spcAft>
            </a:pPr>
            <a:r>
              <a:rPr lang="fr-FR" b="1" dirty="0" smtClean="0">
                <a:latin typeface="Calibri" panose="020F0502020204030204" pitchFamily="34" charset="0"/>
                <a:ea typeface="Calibri" panose="020F0502020204030204" pitchFamily="34" charset="0"/>
                <a:cs typeface="Times New Roman" panose="02020603050405020304" pitchFamily="18" charset="0"/>
              </a:rPr>
              <a:t>I</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Public concerné</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Cette année, le dispositif a accueilli des élèves de 5e et de 4e identifiés comme </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Haut Potentiel Intellectuel (HPI)</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à la suite d’un test de QI </a:t>
            </a:r>
            <a:r>
              <a:rPr lang="fr-FR" i="1" dirty="0">
                <a:solidFill>
                  <a:srgbClr val="002060"/>
                </a:solidFill>
                <a:latin typeface="Calibri" panose="020F0502020204030204" pitchFamily="34" charset="0"/>
                <a:ea typeface="Calibri" panose="020F0502020204030204" pitchFamily="34" charset="0"/>
                <a:cs typeface="Times New Roman" panose="02020603050405020304" pitchFamily="18" charset="0"/>
              </a:rPr>
              <a:t>WISC-V</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passé auprès d’un psychologue.</a:t>
            </a:r>
            <a:b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b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Au total, </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10 élèves</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ont participé. Certains présentaient également des troubles associés (TDAH, difficultés d’attention).</a:t>
            </a:r>
          </a:p>
          <a:p>
            <a:pPr>
              <a:lnSpc>
                <a:spcPct val="107000"/>
              </a:lnSpc>
              <a:spcAft>
                <a:spcPts val="800"/>
              </a:spcAf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II. Repérage des élèves</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Les élèves HPI ont été identifiés par plusieurs canaux :</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Information transmise directement par les familles.</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Signalement par le professeur principal ou d’autres enseignants.</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Transmission par les écoles primaires à l’entrée en 6e.</a:t>
            </a:r>
          </a:p>
          <a:p>
            <a:pPr>
              <a:lnSpc>
                <a:spcPct val="107000"/>
              </a:lnSpc>
              <a:spcAft>
                <a:spcPts val="800"/>
              </a:spcAf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III. Organisation du dispositif</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Participation volontaire : possibilité de quitter le groupe à tout moment (3 élèves se sont retirés).</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Fréquentation : 4 élèves ont participé de manière irrégulière, 3 étaient présents chaque semaine.</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Fonctionnement :</a:t>
            </a:r>
          </a:p>
          <a:p>
            <a:pPr marL="742950" lvl="1" indent="-285750">
              <a:lnSpc>
                <a:spcPct val="107000"/>
              </a:lnSpc>
              <a:spcAft>
                <a:spcPts val="800"/>
              </a:spcAft>
              <a:buSzPts val="1000"/>
              <a:buFont typeface="Courier New" panose="02070309020205020404" pitchFamily="49" charset="0"/>
              <a:buChar char="o"/>
              <a:tabLst>
                <a:tab pos="9144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Séances hebdomadaires de novembre à mai</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 Mardi</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12h40-13h20 : groupes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6e/5</a:t>
            </a:r>
            <a:r>
              <a:rPr lang="fr-FR" baseline="30000"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e</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et Jeudi</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13h40-14h20 : groupes 4e/3e</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tangle 13"/>
          <p:cNvSpPr/>
          <p:nvPr/>
        </p:nvSpPr>
        <p:spPr>
          <a:xfrm>
            <a:off x="3048000" y="107691"/>
            <a:ext cx="6096000" cy="685059"/>
          </a:xfrm>
          <a:prstGeom prst="rect">
            <a:avLst/>
          </a:prstGeom>
        </p:spPr>
        <p:txBody>
          <a:bodyPr>
            <a:spAutoFit/>
          </a:bodyPr>
          <a:lstStyle/>
          <a:p>
            <a:pPr algn="ctr">
              <a:lnSpc>
                <a:spcPct val="107000"/>
              </a:lnSpc>
              <a:spcAft>
                <a:spcPts val="800"/>
              </a:spcAft>
            </a:pPr>
            <a:r>
              <a:rPr lang="fr-FR" b="1" dirty="0">
                <a:solidFill>
                  <a:srgbClr val="002060"/>
                </a:solidFill>
              </a:rPr>
              <a:t>Bilan du dispositif d’accompagnement des élèves à haut potentiel intellectuel (HPI) 2024 -25</a:t>
            </a:r>
            <a:endPar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342809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74618" y="0"/>
            <a:ext cx="10658764" cy="6954340"/>
          </a:xfrm>
          <a:prstGeom prst="rect">
            <a:avLst/>
          </a:prstGeom>
        </p:spPr>
        <p:txBody>
          <a:bodyPr wrap="square">
            <a:spAutoFit/>
          </a:bodyPr>
          <a:lstStyle/>
          <a:p>
            <a:pPr>
              <a:lnSpc>
                <a:spcPct val="107000"/>
              </a:lnSpc>
              <a:spcAft>
                <a:spcPts val="800"/>
              </a:spcAf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IV. Objectifs poursuivis</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Favoriser l’expression et le développement du potentiel</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de chaque élève.</a:t>
            </a:r>
          </a:p>
          <a:p>
            <a:pPr marL="342900" lvl="0" indent="-342900">
              <a:lnSpc>
                <a:spcPct val="107000"/>
              </a:lnSpc>
              <a:spcAft>
                <a:spcPts val="800"/>
              </a:spcAft>
              <a:buSzPts val="1000"/>
              <a:buFont typeface="Symbol" panose="05050102010706020507" pitchFamily="18" charset="2"/>
              <a:buChar char=""/>
              <a:tabLst>
                <a:tab pos="457200" algn="l"/>
              </a:tabLs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Accompagner l’acquisition de méthodes de travail</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efficaces et adaptées.</a:t>
            </a:r>
          </a:p>
          <a:p>
            <a:pPr marL="342900" lvl="0" indent="-342900">
              <a:lnSpc>
                <a:spcPct val="107000"/>
              </a:lnSpc>
              <a:spcAft>
                <a:spcPts val="800"/>
              </a:spcAft>
              <a:buSzPts val="1000"/>
              <a:buFont typeface="Symbol" panose="05050102010706020507" pitchFamily="18" charset="2"/>
              <a:buChar char=""/>
              <a:tabLst>
                <a:tab pos="457200" algn="l"/>
              </a:tabLs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Aider à l’intégration dans le groupe classe</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Travailler sur des difficultés fréquemment associées</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a:t>
            </a:r>
          </a:p>
          <a:p>
            <a:pPr marL="742950" lvl="1" indent="-285750">
              <a:lnSpc>
                <a:spcPct val="107000"/>
              </a:lnSpc>
              <a:spcAft>
                <a:spcPts val="800"/>
              </a:spcAft>
              <a:buSzPts val="1000"/>
              <a:buFont typeface="Courier New" panose="02070309020205020404" pitchFamily="49" charset="0"/>
              <a:buChar char="o"/>
              <a:tabLst>
                <a:tab pos="9144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relations sociales complexes</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déficit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de concentration</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manque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de confiance en soi</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anxiété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et questionnements existentiels</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attitudes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d’impertinence ou de découragement.</a:t>
            </a:r>
          </a:p>
          <a:p>
            <a:pPr>
              <a:lnSpc>
                <a:spcPct val="107000"/>
              </a:lnSpc>
              <a:spcAft>
                <a:spcPts val="800"/>
              </a:spcAf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Ces problématiques, bien que suivies médicalement ou psychologiquement par ailleurs, trouvent ici un espace d’expression permettant aux élèves de se sentir compris et moins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isolés.</a:t>
            </a:r>
          </a:p>
          <a:p>
            <a:pPr>
              <a:lnSpc>
                <a:spcPct val="107000"/>
              </a:lnSpc>
              <a:spcAft>
                <a:spcPts val="800"/>
              </a:spcAft>
            </a:pPr>
            <a:endPar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b="1"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V</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 Bilan et constats</a:t>
            </a:r>
            <a:endPar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La présence d’élèves HPI avec TDAH a souvent perturbé le déroulement des séances : agitation, interruptions, difficultés de concentration.</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Les élèves HPI sans troubles associés en ont été parfois pénalisés, malgré leur volonté de s’inscrire dans une démarche d’écoute et de solidarité.</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Toutefois, certains moments ont permis des </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échanges de grande qualité</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p>
          <a:p>
            <a:pPr marL="342900" lvl="0" indent="-342900">
              <a:lnSpc>
                <a:spcPct val="107000"/>
              </a:lnSpc>
              <a:spcAft>
                <a:spcPts val="800"/>
              </a:spcAft>
              <a:buSzPts val="1000"/>
              <a:buFont typeface="Symbol" panose="05050102010706020507" pitchFamily="18" charset="2"/>
              <a:buChar char=""/>
              <a:tabLst>
                <a:tab pos="457200" algn="l"/>
              </a:tabLst>
            </a:pP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Les élèves HPI avec TDAH ont progressivement pris conscience de leurs comportements problématiques. Bien que les solutions restent ponctuelles, elles ont favorisé une </a:t>
            </a:r>
            <a:r>
              <a:rPr lang="fr-FR" b="1" dirty="0">
                <a:solidFill>
                  <a:srgbClr val="002060"/>
                </a:solidFill>
                <a:latin typeface="Calibri" panose="020F0502020204030204" pitchFamily="34" charset="0"/>
                <a:ea typeface="Calibri" panose="020F0502020204030204" pitchFamily="34" charset="0"/>
                <a:cs typeface="Times New Roman" panose="02020603050405020304" pitchFamily="18" charset="0"/>
              </a:rPr>
              <a:t>amélioration progressive de leurs résultats</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 et une meilleure conscience de leurs difficultés.</a:t>
            </a:r>
            <a:endParaRPr lang="fr-FR" dirty="0">
              <a:solidFill>
                <a:srgbClr val="002060"/>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3754293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403601" y="182470"/>
            <a:ext cx="5771964" cy="736355"/>
          </a:xfrm>
          <a:prstGeom prst="rect">
            <a:avLst/>
          </a:prstGeom>
        </p:spPr>
        <p:txBody>
          <a:bodyPr wrap="square">
            <a:spAutoFit/>
          </a:bodyPr>
          <a:lstStyle/>
          <a:p>
            <a:pPr marR="1270" algn="ctr">
              <a:lnSpc>
                <a:spcPct val="107000"/>
              </a:lnSpc>
              <a:spcAft>
                <a:spcPts val="355"/>
              </a:spcAft>
            </a:pPr>
            <a:r>
              <a:rPr lang="fr-FR" b="1" dirty="0" smtClean="0">
                <a:solidFill>
                  <a:schemeClr val="accent4">
                    <a:lumMod val="50000"/>
                  </a:schemeClr>
                </a:solidFill>
                <a:latin typeface="Calibri" panose="020F0502020204030204" pitchFamily="34" charset="0"/>
                <a:ea typeface="Calibri" panose="020F0502020204030204" pitchFamily="34" charset="0"/>
              </a:rPr>
              <a:t>Financement par le conseil départemental 92 </a:t>
            </a:r>
            <a:endParaRPr lang="fr-FR" sz="1100" dirty="0" smtClean="0">
              <a:solidFill>
                <a:schemeClr val="accent4">
                  <a:lumMod val="50000"/>
                </a:schemeClr>
              </a:solidFill>
              <a:latin typeface="Calibri" panose="020F0502020204030204" pitchFamily="34" charset="0"/>
              <a:ea typeface="Calibri" panose="020F0502020204030204" pitchFamily="34" charset="0"/>
            </a:endParaRPr>
          </a:p>
          <a:p>
            <a:pPr marR="1270" algn="ctr">
              <a:lnSpc>
                <a:spcPct val="107000"/>
              </a:lnSpc>
              <a:spcAft>
                <a:spcPts val="355"/>
              </a:spcAft>
            </a:pPr>
            <a:r>
              <a:rPr lang="fr-FR" b="1" dirty="0" smtClean="0">
                <a:solidFill>
                  <a:schemeClr val="accent4">
                    <a:lumMod val="50000"/>
                  </a:schemeClr>
                </a:solidFill>
                <a:latin typeface="Calibri" panose="020F0502020204030204" pitchFamily="34" charset="0"/>
                <a:ea typeface="Calibri" panose="020F0502020204030204" pitchFamily="34" charset="0"/>
              </a:rPr>
              <a:t>PROJETS EDUCATIFS ET CITOYENS 2024-2025</a:t>
            </a:r>
          </a:p>
        </p:txBody>
      </p:sp>
      <p:sp>
        <p:nvSpPr>
          <p:cNvPr id="5" name="Rectangle 4"/>
          <p:cNvSpPr/>
          <p:nvPr/>
        </p:nvSpPr>
        <p:spPr>
          <a:xfrm>
            <a:off x="874685" y="1195649"/>
            <a:ext cx="11006050" cy="369332"/>
          </a:xfrm>
          <a:prstGeom prst="rect">
            <a:avLst/>
          </a:prstGeom>
        </p:spPr>
        <p:txBody>
          <a:bodyPr wrap="square">
            <a:spAutoFit/>
          </a:bodyPr>
          <a:lstStyle/>
          <a:p>
            <a:r>
              <a:rPr lang="fr-FR" dirty="0" smtClean="0">
                <a:solidFill>
                  <a:srgbClr val="002060"/>
                </a:solidFill>
                <a:latin typeface="Arial" panose="020B0604020202020204" pitchFamily="34" charset="0"/>
                <a:ea typeface="Arial" panose="020B0604020202020204" pitchFamily="34" charset="0"/>
              </a:rPr>
              <a:t>Objectif retenu : Agir </a:t>
            </a:r>
            <a:r>
              <a:rPr lang="fr-FR" dirty="0">
                <a:solidFill>
                  <a:srgbClr val="002060"/>
                </a:solidFill>
                <a:latin typeface="Arial" panose="020B0604020202020204" pitchFamily="34" charset="0"/>
                <a:ea typeface="Arial" panose="020B0604020202020204" pitchFamily="34" charset="0"/>
              </a:rPr>
              <a:t>sur le bien-être des élèves et améliorer le climat </a:t>
            </a:r>
            <a:r>
              <a:rPr lang="fr-FR" dirty="0" smtClean="0">
                <a:solidFill>
                  <a:srgbClr val="002060"/>
                </a:solidFill>
                <a:latin typeface="Arial" panose="020B0604020202020204" pitchFamily="34" charset="0"/>
                <a:ea typeface="Arial" panose="020B0604020202020204" pitchFamily="34" charset="0"/>
              </a:rPr>
              <a:t>scolaire</a:t>
            </a:r>
            <a:endParaRPr lang="fr-FR" dirty="0">
              <a:solidFill>
                <a:srgbClr val="002060"/>
              </a:solidFill>
            </a:endParaRPr>
          </a:p>
        </p:txBody>
      </p:sp>
      <p:sp>
        <p:nvSpPr>
          <p:cNvPr id="6" name="Rectangle 5"/>
          <p:cNvSpPr/>
          <p:nvPr/>
        </p:nvSpPr>
        <p:spPr>
          <a:xfrm>
            <a:off x="978131" y="1990877"/>
            <a:ext cx="11878887" cy="1277786"/>
          </a:xfrm>
          <a:prstGeom prst="rect">
            <a:avLst/>
          </a:prstGeom>
        </p:spPr>
        <p:txBody>
          <a:bodyPr wrap="square">
            <a:spAutoFit/>
          </a:bodyPr>
          <a:lstStyle/>
          <a:p>
            <a:pPr lvl="0" fontAlgn="base">
              <a:lnSpc>
                <a:spcPct val="107000"/>
              </a:lnSpc>
              <a:spcAft>
                <a:spcPts val="25"/>
              </a:spcAft>
              <a:buClr>
                <a:srgbClr val="000000"/>
              </a:buClr>
              <a:buSzPts val="1100"/>
            </a:pPr>
            <a:r>
              <a:rPr lang="fr-FR" b="1" dirty="0" smtClean="0">
                <a:solidFill>
                  <a:srgbClr val="00206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2 actions ont été menées au cours de cette année dans le cadre du dispositif ERMES</a:t>
            </a:r>
          </a:p>
          <a:p>
            <a:pPr marL="342900" lvl="0" indent="-342900" fontAlgn="base">
              <a:lnSpc>
                <a:spcPct val="107000"/>
              </a:lnSpc>
              <a:spcAft>
                <a:spcPts val="25"/>
              </a:spcAft>
              <a:buClr>
                <a:srgbClr val="000000"/>
              </a:buClr>
              <a:buSzPts val="1100"/>
              <a:buFont typeface="Symbol" panose="05050102010706020507" pitchFamily="18" charset="2"/>
              <a:buChar char="-"/>
            </a:pPr>
            <a:endParaRPr lang="fr-FR" b="1" dirty="0">
              <a:solidFill>
                <a:srgbClr val="00206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85750" lvl="0" indent="-285750" fontAlgn="base">
              <a:lnSpc>
                <a:spcPct val="107000"/>
              </a:lnSpc>
              <a:spcAft>
                <a:spcPts val="25"/>
              </a:spcAft>
              <a:buClr>
                <a:srgbClr val="000000"/>
              </a:buClr>
              <a:buSzPts val="1100"/>
              <a:buFont typeface="Wingdings" panose="05000000000000000000" pitchFamily="2" charset="2"/>
              <a:buChar char="Ø"/>
            </a:pPr>
            <a:r>
              <a:rPr lang="fr-FR" b="1" dirty="0" smtClean="0">
                <a:solidFill>
                  <a:srgbClr val="002060"/>
                </a:solidFill>
              </a:rPr>
              <a:t>Atelier d’échecs </a:t>
            </a:r>
            <a:r>
              <a:rPr lang="fr-FR" b="1" dirty="0" err="1" smtClean="0">
                <a:solidFill>
                  <a:srgbClr val="002060"/>
                </a:solidFill>
              </a:rPr>
              <a:t>co</a:t>
            </a:r>
            <a:r>
              <a:rPr lang="fr-FR" b="1" dirty="0" smtClean="0">
                <a:solidFill>
                  <a:srgbClr val="002060"/>
                </a:solidFill>
              </a:rPr>
              <a:t>-animé par l’association « Culture échecs »</a:t>
            </a:r>
          </a:p>
          <a:p>
            <a:pPr marL="285750" lvl="0" indent="-285750" fontAlgn="base">
              <a:lnSpc>
                <a:spcPct val="107000"/>
              </a:lnSpc>
              <a:spcAft>
                <a:spcPts val="25"/>
              </a:spcAft>
              <a:buClr>
                <a:srgbClr val="000000"/>
              </a:buClr>
              <a:buSzPts val="1100"/>
              <a:buFont typeface="Wingdings" panose="05000000000000000000" pitchFamily="2" charset="2"/>
              <a:buChar char="Ø"/>
            </a:pPr>
            <a:r>
              <a:rPr lang="fr-FR" b="1" dirty="0" smtClean="0">
                <a:solidFill>
                  <a:srgbClr val="002060"/>
                </a:solidFill>
              </a:rPr>
              <a:t>Atelier cinématographique et rythme cubain</a:t>
            </a:r>
            <a:endParaRPr lang="fr-FR" dirty="0" smtClean="0">
              <a:solidFill>
                <a:srgbClr val="002060"/>
              </a:solidFill>
            </a:endParaRPr>
          </a:p>
        </p:txBody>
      </p:sp>
      <p:sp>
        <p:nvSpPr>
          <p:cNvPr id="7" name="Rectangle 6"/>
          <p:cNvSpPr/>
          <p:nvPr/>
        </p:nvSpPr>
        <p:spPr>
          <a:xfrm>
            <a:off x="3614602" y="4177400"/>
            <a:ext cx="3705887" cy="388696"/>
          </a:xfrm>
          <a:prstGeom prst="rect">
            <a:avLst/>
          </a:prstGeom>
        </p:spPr>
        <p:txBody>
          <a:bodyPr wrap="none">
            <a:spAutoFit/>
          </a:bodyPr>
          <a:lstStyle/>
          <a:p>
            <a:pPr marR="1270" algn="ctr">
              <a:lnSpc>
                <a:spcPct val="107000"/>
              </a:lnSpc>
              <a:spcAft>
                <a:spcPts val="355"/>
              </a:spcAft>
            </a:pPr>
            <a:r>
              <a:rPr lang="fr-FR" b="1" dirty="0" smtClean="0">
                <a:solidFill>
                  <a:srgbClr val="002060"/>
                </a:solidFill>
                <a:latin typeface="Calibri" panose="020F0502020204030204" pitchFamily="34" charset="0"/>
                <a:ea typeface="Calibri" panose="020F0502020204030204" pitchFamily="34" charset="0"/>
              </a:rPr>
              <a:t>ATELIERS PEDAGOGIQUES 2024-2025</a:t>
            </a:r>
            <a:endParaRPr lang="fr-FR" b="1" dirty="0">
              <a:solidFill>
                <a:srgbClr val="002060"/>
              </a:solidFill>
              <a:latin typeface="Calibri" panose="020F0502020204030204" pitchFamily="34" charset="0"/>
              <a:ea typeface="Calibri" panose="020F0502020204030204" pitchFamily="34" charset="0"/>
            </a:endParaRPr>
          </a:p>
        </p:txBody>
      </p:sp>
      <p:sp>
        <p:nvSpPr>
          <p:cNvPr id="8" name="Rectangle 7"/>
          <p:cNvSpPr/>
          <p:nvPr/>
        </p:nvSpPr>
        <p:spPr>
          <a:xfrm>
            <a:off x="2031077" y="4912215"/>
            <a:ext cx="9117214" cy="1277786"/>
          </a:xfrm>
          <a:prstGeom prst="rect">
            <a:avLst/>
          </a:prstGeom>
        </p:spPr>
        <p:txBody>
          <a:bodyPr wrap="square">
            <a:spAutoFit/>
          </a:bodyPr>
          <a:lstStyle/>
          <a:p>
            <a:pPr lvl="0" fontAlgn="base">
              <a:lnSpc>
                <a:spcPct val="107000"/>
              </a:lnSpc>
              <a:spcAft>
                <a:spcPts val="25"/>
              </a:spcAft>
              <a:buClr>
                <a:srgbClr val="000000"/>
              </a:buClr>
              <a:buSzPts val="1100"/>
            </a:pPr>
            <a:r>
              <a:rPr lang="fr-FR" b="1" dirty="0" smtClean="0">
                <a:solidFill>
                  <a:srgbClr val="00206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3 Ateliers pédagogiques ont été proposés aux élèves cette année :</a:t>
            </a:r>
            <a:endParaRPr lang="fr-FR" b="1" dirty="0">
              <a:solidFill>
                <a:srgbClr val="00206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85750" lvl="0" indent="-285750" fontAlgn="base">
              <a:lnSpc>
                <a:spcPct val="107000"/>
              </a:lnSpc>
              <a:spcAft>
                <a:spcPts val="25"/>
              </a:spcAft>
              <a:buClr>
                <a:srgbClr val="000000"/>
              </a:buClr>
              <a:buSzPts val="1100"/>
              <a:buFont typeface="Wingdings" panose="05000000000000000000" pitchFamily="2" charset="2"/>
              <a:buChar char="Ø"/>
            </a:pPr>
            <a:r>
              <a:rPr lang="fr-FR" b="1" dirty="0" smtClean="0">
                <a:solidFill>
                  <a:srgbClr val="002060"/>
                </a:solidFill>
                <a:uFill>
                  <a:solidFill>
                    <a:srgbClr val="000000"/>
                  </a:solidFill>
                </a:uFill>
                <a:latin typeface="Arial" panose="020B0604020202020204" pitchFamily="34" charset="0"/>
                <a:ea typeface="Arial" panose="020B0604020202020204" pitchFamily="34" charset="0"/>
                <a:cs typeface="Arial" panose="020B0604020202020204" pitchFamily="34" charset="0"/>
              </a:rPr>
              <a:t>Atelier de remobilisation scolaire</a:t>
            </a:r>
            <a:endParaRPr lang="fr-FR" b="1" dirty="0">
              <a:solidFill>
                <a:srgbClr val="002060"/>
              </a:solidFill>
              <a:uFill>
                <a:solidFill>
                  <a:srgbClr val="000000"/>
                </a:solidFill>
              </a:uFill>
              <a:latin typeface="Arial" panose="020B0604020202020204" pitchFamily="34" charset="0"/>
              <a:ea typeface="Arial" panose="020B0604020202020204" pitchFamily="34" charset="0"/>
              <a:cs typeface="Arial" panose="020B0604020202020204" pitchFamily="34" charset="0"/>
            </a:endParaRPr>
          </a:p>
          <a:p>
            <a:pPr marL="285750" lvl="0" indent="-285750" fontAlgn="base">
              <a:lnSpc>
                <a:spcPct val="107000"/>
              </a:lnSpc>
              <a:spcAft>
                <a:spcPts val="25"/>
              </a:spcAft>
              <a:buClr>
                <a:srgbClr val="000000"/>
              </a:buClr>
              <a:buSzPts val="1100"/>
              <a:buFont typeface="Wingdings" panose="05000000000000000000" pitchFamily="2" charset="2"/>
              <a:buChar char="Ø"/>
            </a:pPr>
            <a:r>
              <a:rPr lang="fr-FR" b="1" dirty="0" smtClean="0">
                <a:solidFill>
                  <a:srgbClr val="002060"/>
                </a:solidFill>
              </a:rPr>
              <a:t>Atelier Jardinage – Biodiversité</a:t>
            </a:r>
          </a:p>
          <a:p>
            <a:pPr marL="285750" lvl="0" indent="-285750" fontAlgn="base">
              <a:lnSpc>
                <a:spcPct val="107000"/>
              </a:lnSpc>
              <a:spcAft>
                <a:spcPts val="25"/>
              </a:spcAft>
              <a:buClr>
                <a:srgbClr val="000000"/>
              </a:buClr>
              <a:buSzPts val="1100"/>
              <a:buFont typeface="Wingdings" panose="05000000000000000000" pitchFamily="2" charset="2"/>
              <a:buChar char="Ø"/>
            </a:pPr>
            <a:r>
              <a:rPr lang="fr-FR" b="1" dirty="0" smtClean="0">
                <a:solidFill>
                  <a:srgbClr val="002060"/>
                </a:solidFill>
              </a:rPr>
              <a:t>Robotique</a:t>
            </a:r>
          </a:p>
        </p:txBody>
      </p:sp>
    </p:spTree>
    <p:extLst>
      <p:ext uri="{BB962C8B-B14F-4D97-AF65-F5344CB8AC3E}">
        <p14:creationId xmlns:p14="http://schemas.microsoft.com/office/powerpoint/2010/main" val="195034790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769857" y="111924"/>
            <a:ext cx="4535507" cy="701964"/>
          </a:xfrm>
        </p:spPr>
        <p:txBody>
          <a:bodyPr>
            <a:normAutofit fontScale="90000"/>
          </a:bodyPr>
          <a:lstStyle/>
          <a:p>
            <a:r>
              <a:rPr lang="fr-FR" sz="2800" b="1" kern="150" dirty="0">
                <a:solidFill>
                  <a:srgbClr val="002060"/>
                </a:solidFill>
                <a:latin typeface="Times New Roman" panose="02020603050405020304" pitchFamily="18" charset="0"/>
                <a:ea typeface="SimSun" panose="02010600030101010101" pitchFamily="2" charset="-122"/>
                <a:cs typeface="Lucida Sans" panose="020B0602030504020204" pitchFamily="34" charset="0"/>
              </a:rPr>
              <a:t>BILAN « DEVOIRS FAITS »</a:t>
            </a:r>
            <a:endParaRPr lang="fr-FR" sz="2800" dirty="0">
              <a:solidFill>
                <a:srgbClr val="002060"/>
              </a:solidFill>
            </a:endParaRPr>
          </a:p>
        </p:txBody>
      </p:sp>
      <p:sp>
        <p:nvSpPr>
          <p:cNvPr id="3" name="Espace réservé du contenu 2"/>
          <p:cNvSpPr>
            <a:spLocks noGrp="1"/>
          </p:cNvSpPr>
          <p:nvPr>
            <p:ph idx="1"/>
          </p:nvPr>
        </p:nvSpPr>
        <p:spPr>
          <a:xfrm>
            <a:off x="1545731" y="975253"/>
            <a:ext cx="9864437" cy="5407619"/>
          </a:xfrm>
        </p:spPr>
        <p:txBody>
          <a:bodyPr>
            <a:noAutofit/>
          </a:bodyPr>
          <a:lstStyle/>
          <a:p>
            <a:r>
              <a:rPr lang="fr-FR" b="1" dirty="0">
                <a:solidFill>
                  <a:srgbClr val="002060"/>
                </a:solidFill>
                <a:latin typeface="Calibri" panose="020F0502020204030204" pitchFamily="34" charset="0"/>
                <a:cs typeface="Calibri" panose="020F0502020204030204" pitchFamily="34" charset="0"/>
              </a:rPr>
              <a:t>Coordinateur</a:t>
            </a:r>
            <a:r>
              <a:rPr lang="fr-FR" dirty="0">
                <a:solidFill>
                  <a:srgbClr val="002060"/>
                </a:solidFill>
                <a:latin typeface="Calibri" panose="020F0502020204030204" pitchFamily="34" charset="0"/>
                <a:cs typeface="Calibri" panose="020F0502020204030204" pitchFamily="34" charset="0"/>
              </a:rPr>
              <a:t> : Asselin Valentin </a:t>
            </a:r>
          </a:p>
          <a:p>
            <a:r>
              <a:rPr lang="fr-FR" b="1" dirty="0">
                <a:solidFill>
                  <a:srgbClr val="002060"/>
                </a:solidFill>
                <a:latin typeface="Calibri" panose="020F0502020204030204" pitchFamily="34" charset="0"/>
                <a:cs typeface="Calibri" panose="020F0502020204030204" pitchFamily="34" charset="0"/>
              </a:rPr>
              <a:t>Professeurs participants</a:t>
            </a:r>
            <a:r>
              <a:rPr lang="fr-FR" dirty="0">
                <a:solidFill>
                  <a:srgbClr val="002060"/>
                </a:solidFill>
                <a:latin typeface="Calibri" panose="020F0502020204030204" pitchFamily="34" charset="0"/>
                <a:cs typeface="Calibri" panose="020F0502020204030204" pitchFamily="34" charset="0"/>
              </a:rPr>
              <a:t> : </a:t>
            </a:r>
            <a:r>
              <a:rPr lang="fr-FR" dirty="0" smtClean="0">
                <a:solidFill>
                  <a:srgbClr val="002060"/>
                </a:solidFill>
                <a:latin typeface="Calibri" panose="020F0502020204030204" pitchFamily="34" charset="0"/>
                <a:cs typeface="Calibri" panose="020F0502020204030204" pitchFamily="34" charset="0"/>
              </a:rPr>
              <a:t>11</a:t>
            </a:r>
            <a:endParaRPr lang="fr-FR" dirty="0">
              <a:solidFill>
                <a:srgbClr val="002060"/>
              </a:solidFill>
              <a:latin typeface="Calibri" panose="020F0502020204030204" pitchFamily="34" charset="0"/>
              <a:cs typeface="Calibri" panose="020F0502020204030204" pitchFamily="34" charset="0"/>
            </a:endParaRPr>
          </a:p>
          <a:p>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Le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dispositif Devoirs Faits a connu un franc succès cette année, avec 136 élèves participants au total. On peut constater une augmentation de 40 élèves par rapport à l’année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dernière. Cette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année, les créneaux devoirs faits étaient placés dans l’après-midi, 11 créneaux étaient disponibles.</a:t>
            </a:r>
            <a:endParaRPr lang="fr-FR"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r>
              <a:rPr lang="fr-FR" b="1" dirty="0" smtClean="0">
                <a:solidFill>
                  <a:srgbClr val="002060"/>
                </a:solidFill>
                <a:latin typeface="Calibri" panose="020F0502020204030204" pitchFamily="34" charset="0"/>
                <a:cs typeface="Calibri" panose="020F0502020204030204" pitchFamily="34" charset="0"/>
              </a:rPr>
              <a:t>Points </a:t>
            </a:r>
            <a:r>
              <a:rPr lang="fr-FR" b="1" dirty="0">
                <a:solidFill>
                  <a:srgbClr val="002060"/>
                </a:solidFill>
                <a:latin typeface="Calibri" panose="020F0502020204030204" pitchFamily="34" charset="0"/>
                <a:cs typeface="Calibri" panose="020F0502020204030204" pitchFamily="34" charset="0"/>
              </a:rPr>
              <a:t>forts</a:t>
            </a:r>
            <a:r>
              <a:rPr lang="fr-FR" dirty="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cs typeface="Calibri" panose="020F0502020204030204" pitchFamily="34" charset="0"/>
              </a:rPr>
              <a:t>: </a:t>
            </a:r>
          </a:p>
          <a:p>
            <a:pPr marL="0" lvl="0" indent="0">
              <a:buNone/>
            </a:pPr>
            <a:r>
              <a:rPr lang="fr-FR" dirty="0" smtClean="0">
                <a:solidFill>
                  <a:srgbClr val="002060"/>
                </a:solidFill>
                <a:latin typeface="Calibri" panose="020F0502020204030204" pitchFamily="34" charset="0"/>
                <a:cs typeface="Calibri" panose="020F0502020204030204" pitchFamily="34" charset="0"/>
              </a:rPr>
              <a:t>	Forte </a:t>
            </a:r>
            <a:r>
              <a:rPr lang="fr-FR" dirty="0">
                <a:solidFill>
                  <a:srgbClr val="002060"/>
                </a:solidFill>
                <a:latin typeface="Calibri" panose="020F0502020204030204" pitchFamily="34" charset="0"/>
                <a:cs typeface="Calibri" panose="020F0502020204030204" pitchFamily="34" charset="0"/>
              </a:rPr>
              <a:t>participation des élèves </a:t>
            </a:r>
            <a:r>
              <a:rPr lang="fr-FR" dirty="0" smtClean="0">
                <a:solidFill>
                  <a:srgbClr val="002060"/>
                </a:solidFill>
                <a:latin typeface="Calibri" panose="020F0502020204030204" pitchFamily="34" charset="0"/>
                <a:cs typeface="Calibri" panose="020F0502020204030204" pitchFamily="34" charset="0"/>
              </a:rPr>
              <a:t>(</a:t>
            </a:r>
            <a:r>
              <a:rPr lang="fr-FR" b="1" dirty="0" smtClean="0">
                <a:solidFill>
                  <a:srgbClr val="002060"/>
                </a:solidFill>
                <a:latin typeface="Calibri" panose="020F0502020204030204" pitchFamily="34" charset="0"/>
                <a:cs typeface="Calibri" panose="020F0502020204030204" pitchFamily="34" charset="0"/>
              </a:rPr>
              <a:t>136 </a:t>
            </a:r>
            <a:r>
              <a:rPr lang="fr-FR" b="1" dirty="0">
                <a:solidFill>
                  <a:srgbClr val="002060"/>
                </a:solidFill>
                <a:latin typeface="Calibri" panose="020F0502020204030204" pitchFamily="34" charset="0"/>
                <a:cs typeface="Calibri" panose="020F0502020204030204" pitchFamily="34" charset="0"/>
              </a:rPr>
              <a:t>élèves</a:t>
            </a:r>
            <a:r>
              <a:rPr lang="fr-FR" dirty="0" smtClean="0">
                <a:solidFill>
                  <a:srgbClr val="002060"/>
                </a:solidFill>
                <a:latin typeface="Calibri" panose="020F0502020204030204" pitchFamily="34" charset="0"/>
                <a:cs typeface="Calibri" panose="020F0502020204030204" pitchFamily="34" charset="0"/>
              </a:rPr>
              <a:t>).</a:t>
            </a:r>
          </a:p>
          <a:p>
            <a:pPr marL="0" indent="0" algn="just">
              <a:lnSpc>
                <a:spcPct val="107000"/>
              </a:lnSpc>
              <a:spcAft>
                <a:spcPts val="800"/>
              </a:spcAft>
              <a:buNone/>
            </a:pPr>
            <a:r>
              <a:rPr lang="fr-FR" dirty="0" smtClean="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En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moyenne, il y avait 12 élèves par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créneaux.</a:t>
            </a:r>
          </a:p>
          <a:p>
            <a:pPr marL="0" indent="0" algn="just">
              <a:lnSpc>
                <a:spcPct val="107000"/>
              </a:lnSpc>
              <a:spcAft>
                <a:spcPts val="800"/>
              </a:spcAft>
              <a:buNone/>
            </a:pPr>
            <a:r>
              <a:rPr lang="fr-FR" dirty="0">
                <a:solidFill>
                  <a:srgbClr val="002060"/>
                </a:solidFill>
                <a:latin typeface="Calibri" panose="020F0502020204030204" pitchFamily="34" charset="0"/>
                <a:cs typeface="Times New Roman" panose="02020603050405020304" pitchFamily="18" charset="0"/>
              </a:rPr>
              <a:t>	</a:t>
            </a:r>
            <a:r>
              <a:rPr lang="fr-FR" dirty="0" smtClean="0">
                <a:solidFill>
                  <a:srgbClr val="002060"/>
                </a:solidFill>
                <a:latin typeface="Calibri" panose="020F0502020204030204" pitchFamily="34" charset="0"/>
                <a:cs typeface="Calibri" panose="020F0502020204030204" pitchFamily="34" charset="0"/>
              </a:rPr>
              <a:t>Appréciation </a:t>
            </a:r>
            <a:r>
              <a:rPr lang="fr-FR" dirty="0">
                <a:solidFill>
                  <a:srgbClr val="002060"/>
                </a:solidFill>
                <a:latin typeface="Calibri" panose="020F0502020204030204" pitchFamily="34" charset="0"/>
                <a:cs typeface="Calibri" panose="020F0502020204030204" pitchFamily="34" charset="0"/>
              </a:rPr>
              <a:t>positive des élèves</a:t>
            </a:r>
            <a:r>
              <a:rPr lang="fr-FR" dirty="0" smtClean="0">
                <a:solidFill>
                  <a:srgbClr val="002060"/>
                </a:solidFill>
                <a:latin typeface="Calibri" panose="020F0502020204030204" pitchFamily="34" charset="0"/>
                <a:cs typeface="Calibri" panose="020F0502020204030204" pitchFamily="34" charset="0"/>
              </a:rPr>
              <a:t>.</a:t>
            </a:r>
          </a:p>
          <a:p>
            <a:r>
              <a:rPr lang="fr-FR" b="1" dirty="0" smtClean="0">
                <a:solidFill>
                  <a:srgbClr val="002060"/>
                </a:solidFill>
                <a:latin typeface="Calibri" panose="020F0502020204030204" pitchFamily="34" charset="0"/>
                <a:cs typeface="Calibri" panose="020F0502020204030204" pitchFamily="34" charset="0"/>
              </a:rPr>
              <a:t>Points </a:t>
            </a:r>
            <a:r>
              <a:rPr lang="fr-FR" b="1" dirty="0">
                <a:solidFill>
                  <a:srgbClr val="002060"/>
                </a:solidFill>
                <a:latin typeface="Calibri" panose="020F0502020204030204" pitchFamily="34" charset="0"/>
                <a:cs typeface="Calibri" panose="020F0502020204030204" pitchFamily="34" charset="0"/>
              </a:rPr>
              <a:t>à améliorer</a:t>
            </a:r>
            <a:r>
              <a:rPr lang="fr-FR" dirty="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cs typeface="Calibri" panose="020F0502020204030204" pitchFamily="34" charset="0"/>
              </a:rPr>
              <a:t>: Confusion </a:t>
            </a:r>
            <a:r>
              <a:rPr lang="fr-FR" dirty="0">
                <a:solidFill>
                  <a:srgbClr val="002060"/>
                </a:solidFill>
                <a:latin typeface="Calibri" panose="020F0502020204030204" pitchFamily="34" charset="0"/>
                <a:cs typeface="Calibri" panose="020F0502020204030204" pitchFamily="34" charset="0"/>
              </a:rPr>
              <a:t>entre le devoir fait obligatoire en sixième et le dispositif devoirs faits facultatif.</a:t>
            </a:r>
          </a:p>
          <a:p>
            <a:pPr marL="0" lvl="0" indent="0">
              <a:buNone/>
            </a:pPr>
            <a:r>
              <a:rPr lang="fr-FR" dirty="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cs typeface="Calibri" panose="020F0502020204030204" pitchFamily="34" charset="0"/>
              </a:rPr>
              <a:t>Pas de moyen disponible pour augmenter </a:t>
            </a:r>
            <a:r>
              <a:rPr lang="fr-FR" dirty="0">
                <a:solidFill>
                  <a:srgbClr val="002060"/>
                </a:solidFill>
                <a:latin typeface="Calibri" panose="020F0502020204030204" pitchFamily="34" charset="0"/>
                <a:cs typeface="Calibri" panose="020F0502020204030204" pitchFamily="34" charset="0"/>
              </a:rPr>
              <a:t>l</a:t>
            </a:r>
            <a:r>
              <a:rPr lang="fr-FR" dirty="0" smtClean="0">
                <a:solidFill>
                  <a:srgbClr val="002060"/>
                </a:solidFill>
                <a:latin typeface="Calibri" panose="020F0502020204030204" pitchFamily="34" charset="0"/>
                <a:cs typeface="Calibri" panose="020F0502020204030204" pitchFamily="34" charset="0"/>
              </a:rPr>
              <a:t>e nombre de créneaux.</a:t>
            </a:r>
            <a:endParaRPr lang="fr-FR" dirty="0">
              <a:solidFill>
                <a:srgbClr val="002060"/>
              </a:solidFill>
              <a:latin typeface="Calibri" panose="020F0502020204030204" pitchFamily="34" charset="0"/>
              <a:cs typeface="Calibri" panose="020F0502020204030204" pitchFamily="34" charset="0"/>
            </a:endParaRPr>
          </a:p>
          <a:p>
            <a:pPr marL="0" lvl="0" indent="0">
              <a:buNone/>
            </a:pPr>
            <a:r>
              <a:rPr lang="fr-FR" dirty="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Il </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faudrait peut-être cibler des élèves en difficultés en accord avec les parents pour les inscrire en </a:t>
            </a:r>
            <a:r>
              <a:rPr lang="fr-FR" dirty="0" smtClean="0">
                <a:solidFill>
                  <a:srgbClr val="002060"/>
                </a:solidFill>
                <a:latin typeface="Calibri" panose="020F0502020204030204" pitchFamily="34" charset="0"/>
                <a:ea typeface="Calibri" panose="020F0502020204030204" pitchFamily="34" charset="0"/>
                <a:cs typeface="Times New Roman" panose="02020603050405020304" pitchFamily="18" charset="0"/>
              </a:rPr>
              <a:t>	priorité</a:t>
            </a:r>
            <a:r>
              <a:rPr lang="fr-FR" dirty="0">
                <a:solidFill>
                  <a:srgbClr val="002060"/>
                </a:solidFill>
                <a:latin typeface="Calibri" panose="020F0502020204030204" pitchFamily="34" charset="0"/>
                <a:ea typeface="Calibri" panose="020F0502020204030204" pitchFamily="34" charset="0"/>
                <a:cs typeface="Times New Roman" panose="02020603050405020304" pitchFamily="18" charset="0"/>
              </a:rPr>
              <a:t>.</a:t>
            </a:r>
            <a:endParaRPr lang="fr-FR" sz="1400" dirty="0">
              <a:solidFill>
                <a:srgbClr val="002060"/>
              </a:solidFill>
              <a:latin typeface="Calibri" panose="020F0502020204030204" pitchFamily="34" charset="0"/>
              <a:ea typeface="Calibri" panose="020F0502020204030204" pitchFamily="34" charset="0"/>
              <a:cs typeface="Times New Roman" panose="02020603050405020304" pitchFamily="18" charset="0"/>
            </a:endParaRPr>
          </a:p>
          <a:p>
            <a:pPr marL="0" lvl="0" indent="0">
              <a:buNone/>
            </a:pPr>
            <a:endParaRPr lang="fr-FR" dirty="0" smtClean="0">
              <a:latin typeface="Calibri" panose="020F0502020204030204" pitchFamily="34" charset="0"/>
              <a:cs typeface="Calibri" panose="020F0502020204030204" pitchFamily="34" charset="0"/>
            </a:endParaRPr>
          </a:p>
          <a:p>
            <a:endParaRPr lang="fr-FR" dirty="0">
              <a:latin typeface="Calibri" panose="020F0502020204030204" pitchFamily="34" charset="0"/>
              <a:cs typeface="Calibri" panose="020F0502020204030204" pitchFamily="34" charset="0"/>
            </a:endParaRPr>
          </a:p>
          <a:p>
            <a:pPr marL="0" lvl="0" indent="0">
              <a:buNone/>
            </a:pPr>
            <a:r>
              <a:rPr lang="fr-FR" dirty="0">
                <a:latin typeface="Calibri" panose="020F0502020204030204" pitchFamily="34" charset="0"/>
                <a:cs typeface="Calibri" panose="020F0502020204030204" pitchFamily="34" charset="0"/>
              </a:rPr>
              <a:t>	</a:t>
            </a:r>
            <a:endParaRPr lang="fr-FR" sz="1600" dirty="0" smtClean="0">
              <a:latin typeface="Calibri" panose="020F0502020204030204" pitchFamily="34" charset="0"/>
              <a:cs typeface="Calibri" panose="020F0502020204030204" pitchFamily="34" charset="0"/>
            </a:endParaRPr>
          </a:p>
          <a:p>
            <a:endParaRPr lang="fr-FR" sz="1600" dirty="0">
              <a:latin typeface="Calibri" panose="020F0502020204030204" pitchFamily="34" charset="0"/>
              <a:cs typeface="Calibri" panose="020F0502020204030204" pitchFamily="34" charset="0"/>
            </a:endParaRPr>
          </a:p>
          <a:p>
            <a:pPr marL="0" lvl="0" indent="0">
              <a:buNone/>
            </a:pPr>
            <a:r>
              <a:rPr lang="fr-FR" sz="1600" dirty="0" smtClean="0">
                <a:latin typeface="Calibri" panose="020F0502020204030204" pitchFamily="34" charset="0"/>
                <a:cs typeface="Calibri" panose="020F0502020204030204" pitchFamily="34" charset="0"/>
              </a:rPr>
              <a:t>	</a:t>
            </a:r>
            <a:r>
              <a:rPr lang="fr-FR" sz="1600" dirty="0" smtClean="0"/>
              <a:t>.</a:t>
            </a:r>
            <a:endParaRPr lang="fr-FR" sz="1600" dirty="0"/>
          </a:p>
          <a:p>
            <a:pPr marL="0" indent="0">
              <a:buNone/>
            </a:pPr>
            <a:endParaRPr lang="fr-FR" sz="1050" dirty="0"/>
          </a:p>
        </p:txBody>
      </p:sp>
    </p:spTree>
    <p:extLst>
      <p:ext uri="{BB962C8B-B14F-4D97-AF65-F5344CB8AC3E}">
        <p14:creationId xmlns:p14="http://schemas.microsoft.com/office/powerpoint/2010/main" val="3369704504"/>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804372" y="100191"/>
            <a:ext cx="6321155" cy="619272"/>
          </a:xfrm>
          <a:prstGeom prst="rect">
            <a:avLst/>
          </a:prstGeom>
        </p:spPr>
        <p:txBody>
          <a:bodyPr wrap="square">
            <a:spAutoFit/>
          </a:bodyPr>
          <a:lstStyle/>
          <a:p>
            <a:pPr algn="ctr">
              <a:lnSpc>
                <a:spcPct val="107000"/>
              </a:lnSpc>
              <a:spcAft>
                <a:spcPts val="800"/>
              </a:spcAft>
            </a:pPr>
            <a:r>
              <a:rPr lang="fr-FR" sz="32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Association sportive </a:t>
            </a:r>
            <a:r>
              <a:rPr lang="fr-FR" sz="3200" b="1" dirty="0" smtClean="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2024-2025</a:t>
            </a:r>
            <a:r>
              <a:rPr lang="fr-FR" sz="3200" b="1" dirty="0">
                <a:solidFill>
                  <a:schemeClr val="accent1">
                    <a:lumMod val="50000"/>
                  </a:schemeClr>
                </a:solidFill>
                <a:latin typeface="Calibri" panose="020F0502020204030204" pitchFamily="34" charset="0"/>
                <a:ea typeface="Calibri" panose="020F0502020204030204" pitchFamily="34" charset="0"/>
                <a:cs typeface="Times New Roman" panose="02020603050405020304" pitchFamily="18" charset="0"/>
              </a:rPr>
              <a:t> :</a:t>
            </a:r>
            <a:endParaRPr lang="fr-FR" sz="3200" dirty="0">
              <a:solidFill>
                <a:schemeClr val="accent1">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Rectangle 3"/>
          <p:cNvSpPr/>
          <p:nvPr/>
        </p:nvSpPr>
        <p:spPr>
          <a:xfrm>
            <a:off x="1514763" y="1119182"/>
            <a:ext cx="9688945" cy="388696"/>
          </a:xfrm>
          <a:prstGeom prst="rect">
            <a:avLst/>
          </a:prstGeom>
        </p:spPr>
        <p:txBody>
          <a:bodyPr wrap="square">
            <a:spAutoFit/>
          </a:bodyPr>
          <a:lstStyle/>
          <a:p>
            <a:pPr algn="just">
              <a:lnSpc>
                <a:spcPct val="107000"/>
              </a:lnSpc>
              <a:spcAft>
                <a:spcPts val="800"/>
              </a:spcAft>
              <a:tabLst>
                <a:tab pos="1327150" algn="l"/>
              </a:tabLst>
            </a:pPr>
            <a:r>
              <a:rPr lang="fr-FR" b="1" dirty="0" smtClean="0">
                <a:latin typeface="Calibri" panose="020F0502020204030204" pitchFamily="34" charset="0"/>
                <a:ea typeface="Calibri" panose="020F0502020204030204" pitchFamily="34" charset="0"/>
                <a:cs typeface="Calibri" panose="020F0502020204030204" pitchFamily="34" charset="0"/>
              </a:rPr>
              <a:t>Nombre </a:t>
            </a:r>
            <a:r>
              <a:rPr lang="fr-FR" b="1" dirty="0">
                <a:latin typeface="Calibri" panose="020F0502020204030204" pitchFamily="34" charset="0"/>
                <a:ea typeface="Calibri" panose="020F0502020204030204" pitchFamily="34" charset="0"/>
                <a:cs typeface="Calibri" panose="020F0502020204030204" pitchFamily="34" charset="0"/>
              </a:rPr>
              <a:t>de </a:t>
            </a:r>
            <a:r>
              <a:rPr lang="fr-FR" b="1" dirty="0" smtClean="0">
                <a:latin typeface="Calibri" panose="020F0502020204030204" pitchFamily="34" charset="0"/>
                <a:ea typeface="Calibri" panose="020F0502020204030204" pitchFamily="34" charset="0"/>
                <a:cs typeface="Calibri" panose="020F0502020204030204" pitchFamily="34" charset="0"/>
              </a:rPr>
              <a:t>licenciés en 2024</a:t>
            </a:r>
            <a:r>
              <a:rPr lang="fr-FR" b="1" dirty="0">
                <a:latin typeface="Calibri" panose="020F0502020204030204" pitchFamily="34" charset="0"/>
                <a:ea typeface="Calibri" panose="020F0502020204030204" pitchFamily="34" charset="0"/>
                <a:cs typeface="Calibri" panose="020F0502020204030204" pitchFamily="34" charset="0"/>
              </a:rPr>
              <a:t> : </a:t>
            </a:r>
            <a:r>
              <a:rPr lang="fr-FR" b="1" dirty="0" smtClean="0">
                <a:latin typeface="Calibri" panose="020F0502020204030204" pitchFamily="34" charset="0"/>
                <a:ea typeface="Calibri" panose="020F0502020204030204" pitchFamily="34" charset="0"/>
                <a:cs typeface="Calibri" panose="020F0502020204030204" pitchFamily="34" charset="0"/>
              </a:rPr>
              <a:t>128 élèves </a:t>
            </a:r>
            <a:r>
              <a:rPr lang="fr-FR" b="1" dirty="0">
                <a:latin typeface="Calibri" panose="020F0502020204030204" pitchFamily="34" charset="0"/>
                <a:ea typeface="Calibri" panose="020F0502020204030204" pitchFamily="34" charset="0"/>
                <a:cs typeface="Calibri" panose="020F0502020204030204" pitchFamily="34" charset="0"/>
              </a:rPr>
              <a:t>(</a:t>
            </a:r>
            <a:r>
              <a:rPr lang="fr-FR" b="1" dirty="0" smtClean="0">
                <a:latin typeface="Calibri" panose="020F0502020204030204" pitchFamily="34" charset="0"/>
                <a:ea typeface="Calibri" panose="020F0502020204030204" pitchFamily="34" charset="0"/>
                <a:cs typeface="Calibri" panose="020F0502020204030204" pitchFamily="34" charset="0"/>
              </a:rPr>
              <a:t>137 en 2023-24 ) </a:t>
            </a:r>
            <a:r>
              <a:rPr lang="fr-FR" b="1" dirty="0">
                <a:latin typeface="Calibri" panose="020F0502020204030204" pitchFamily="34" charset="0"/>
                <a:ea typeface="Calibri" panose="020F0502020204030204" pitchFamily="34" charset="0"/>
                <a:cs typeface="Calibri" panose="020F0502020204030204" pitchFamily="34" charset="0"/>
                <a:sym typeface="Wingdings" panose="05000000000000000000" pitchFamily="2" charset="2"/>
              </a:rPr>
              <a:t>:</a:t>
            </a:r>
            <a:r>
              <a:rPr lang="fr-FR" b="1" dirty="0" smtClean="0">
                <a:latin typeface="Calibri" panose="020F0502020204030204" pitchFamily="34" charset="0"/>
                <a:ea typeface="Calibri" panose="020F0502020204030204" pitchFamily="34" charset="0"/>
                <a:cs typeface="Calibri" panose="020F0502020204030204" pitchFamily="34" charset="0"/>
              </a:rPr>
              <a:t> </a:t>
            </a:r>
            <a:r>
              <a:rPr lang="fr-FR" dirty="0" smtClean="0">
                <a:latin typeface="Calibri" panose="020F0502020204030204" pitchFamily="34" charset="0"/>
                <a:ea typeface="Calibri" panose="020F0502020204030204" pitchFamily="34" charset="0"/>
                <a:cs typeface="Calibri" panose="020F0502020204030204" pitchFamily="34" charset="0"/>
              </a:rPr>
              <a:t>garçons </a:t>
            </a:r>
            <a:r>
              <a:rPr lang="fr-FR" dirty="0">
                <a:latin typeface="Calibri" panose="020F0502020204030204" pitchFamily="34" charset="0"/>
                <a:ea typeface="Calibri" panose="020F0502020204030204" pitchFamily="34" charset="0"/>
                <a:cs typeface="Calibri" panose="020F0502020204030204" pitchFamily="34" charset="0"/>
              </a:rPr>
              <a:t>et </a:t>
            </a:r>
            <a:r>
              <a:rPr lang="fr-FR" dirty="0" smtClean="0">
                <a:latin typeface="Calibri" panose="020F0502020204030204" pitchFamily="34" charset="0"/>
                <a:ea typeface="Calibri" panose="020F0502020204030204" pitchFamily="34" charset="0"/>
                <a:cs typeface="Calibri" panose="020F0502020204030204" pitchFamily="34" charset="0"/>
              </a:rPr>
              <a:t>filles</a:t>
            </a:r>
            <a:r>
              <a:rPr lang="fr-FR" dirty="0">
                <a:latin typeface="Calibri" panose="020F0502020204030204" pitchFamily="34" charset="0"/>
                <a:ea typeface="Calibri" panose="020F0502020204030204" pitchFamily="34" charset="0"/>
                <a:cs typeface="Calibri" panose="020F0502020204030204" pitchFamily="34" charset="0"/>
              </a:rPr>
              <a:t> </a:t>
            </a:r>
            <a:endParaRPr lang="fr-FR" sz="16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574799" y="1917289"/>
            <a:ext cx="9568872" cy="1084015"/>
          </a:xfrm>
          <a:prstGeom prst="rect">
            <a:avLst/>
          </a:prstGeom>
        </p:spPr>
        <p:txBody>
          <a:bodyPr wrap="square">
            <a:spAutoFit/>
          </a:bodyPr>
          <a:lstStyle/>
          <a:p>
            <a:pPr>
              <a:lnSpc>
                <a:spcPct val="107000"/>
              </a:lnSpc>
              <a:spcAft>
                <a:spcPts val="800"/>
              </a:spcAft>
            </a:pPr>
            <a:r>
              <a:rPr lang="fr-FR" b="1" kern="100" dirty="0">
                <a:solidFill>
                  <a:schemeClr val="accent1">
                    <a:lumMod val="75000"/>
                  </a:schemeClr>
                </a:solidFill>
                <a:latin typeface="Calibri" panose="020F0502020204030204" pitchFamily="34" charset="0"/>
                <a:ea typeface="Aptos"/>
                <a:cs typeface="Calibri" panose="020F0502020204030204" pitchFamily="34" charset="0"/>
              </a:rPr>
              <a:t>BILAN SORTIE AS DU MERCREDI </a:t>
            </a:r>
            <a:r>
              <a:rPr lang="fr-FR" b="1" kern="100" dirty="0" smtClean="0">
                <a:solidFill>
                  <a:schemeClr val="accent1">
                    <a:lumMod val="75000"/>
                  </a:schemeClr>
                </a:solidFill>
                <a:latin typeface="Calibri" panose="020F0502020204030204" pitchFamily="34" charset="0"/>
                <a:ea typeface="Aptos"/>
                <a:cs typeface="Calibri" panose="020F0502020204030204" pitchFamily="34" charset="0"/>
              </a:rPr>
              <a:t>11/06/2025</a:t>
            </a:r>
            <a:endParaRPr lang="fr-FR" b="1" kern="100" dirty="0">
              <a:solidFill>
                <a:schemeClr val="accent1">
                  <a:lumMod val="75000"/>
                </a:schemeClr>
              </a:solidFill>
              <a:latin typeface="Calibri" panose="020F0502020204030204" pitchFamily="34" charset="0"/>
              <a:ea typeface="Aptos"/>
              <a:cs typeface="Calibri" panose="020F0502020204030204" pitchFamily="34" charset="0"/>
            </a:endParaRPr>
          </a:p>
          <a:p>
            <a:pPr>
              <a:lnSpc>
                <a:spcPct val="107000"/>
              </a:lnSpc>
              <a:spcAft>
                <a:spcPts val="800"/>
              </a:spcAft>
            </a:pPr>
            <a:r>
              <a:rPr lang="fr-FR" kern="100" dirty="0">
                <a:latin typeface="Calibri" panose="020F0502020204030204" pitchFamily="34" charset="0"/>
                <a:ea typeface="Aptos"/>
                <a:cs typeface="Calibri" panose="020F0502020204030204" pitchFamily="34" charset="0"/>
              </a:rPr>
              <a:t>  </a:t>
            </a:r>
            <a:r>
              <a:rPr lang="fr-FR" kern="100" dirty="0" smtClean="0">
                <a:latin typeface="Calibri" panose="020F0502020204030204" pitchFamily="34" charset="0"/>
                <a:ea typeface="Aptos"/>
                <a:cs typeface="Calibri" panose="020F0502020204030204" pitchFamily="34" charset="0"/>
              </a:rPr>
              <a:t>50 </a:t>
            </a:r>
            <a:r>
              <a:rPr lang="fr-FR" kern="100" dirty="0">
                <a:latin typeface="Calibri" panose="020F0502020204030204" pitchFamily="34" charset="0"/>
                <a:ea typeface="Aptos"/>
                <a:cs typeface="Calibri" panose="020F0502020204030204" pitchFamily="34" charset="0"/>
              </a:rPr>
              <a:t>élèves ont participé à la sortie de l’AS à la journée A</a:t>
            </a:r>
            <a:r>
              <a:rPr lang="fr-FR" kern="100" dirty="0" smtClean="0">
                <a:latin typeface="Calibri" panose="020F0502020204030204" pitchFamily="34" charset="0"/>
                <a:ea typeface="Calibri" panose="020F0502020204030204" pitchFamily="34" charset="0"/>
                <a:cs typeface="Calibri" panose="020F0502020204030204" pitchFamily="34" charset="0"/>
              </a:rPr>
              <a:t>ccrobranche </a:t>
            </a:r>
            <a:r>
              <a:rPr lang="fr-FR" kern="100" dirty="0">
                <a:latin typeface="Calibri" panose="020F0502020204030204" pitchFamily="34" charset="0"/>
                <a:ea typeface="Calibri" panose="020F0502020204030204" pitchFamily="34" charset="0"/>
                <a:cs typeface="Calibri" panose="020F0502020204030204" pitchFamily="34" charset="0"/>
              </a:rPr>
              <a:t>de CHAVILLE </a:t>
            </a:r>
            <a:r>
              <a:rPr lang="fr-FR" kern="100" dirty="0" smtClean="0">
                <a:latin typeface="Calibri" panose="020F0502020204030204" pitchFamily="34" charset="0"/>
                <a:ea typeface="Aptos"/>
                <a:cs typeface="Calibri" panose="020F0502020204030204" pitchFamily="34" charset="0"/>
              </a:rPr>
              <a:t>accompagnés </a:t>
            </a:r>
            <a:r>
              <a:rPr lang="fr-FR" kern="100" dirty="0">
                <a:latin typeface="Calibri" panose="020F0502020204030204" pitchFamily="34" charset="0"/>
                <a:ea typeface="Aptos"/>
                <a:cs typeface="Calibri" panose="020F0502020204030204" pitchFamily="34" charset="0"/>
              </a:rPr>
              <a:t>par </a:t>
            </a:r>
            <a:r>
              <a:rPr lang="fr-FR" kern="100" dirty="0" smtClean="0">
                <a:latin typeface="Calibri" panose="020F0502020204030204" pitchFamily="34" charset="0"/>
                <a:ea typeface="Aptos"/>
                <a:cs typeface="Calibri" panose="020F0502020204030204" pitchFamily="34" charset="0"/>
              </a:rPr>
              <a:t>Mesdames </a:t>
            </a:r>
            <a:r>
              <a:rPr lang="fr-FR" kern="100" dirty="0">
                <a:latin typeface="Calibri" panose="020F0502020204030204" pitchFamily="34" charset="0"/>
                <a:ea typeface="Aptos"/>
                <a:cs typeface="Calibri" panose="020F0502020204030204" pitchFamily="34" charset="0"/>
              </a:rPr>
              <a:t>CARLIN, DAVET, </a:t>
            </a:r>
            <a:r>
              <a:rPr lang="fr-FR" kern="100" dirty="0" smtClean="0">
                <a:latin typeface="Calibri" panose="020F0502020204030204" pitchFamily="34" charset="0"/>
                <a:ea typeface="Aptos"/>
                <a:cs typeface="Calibri" panose="020F0502020204030204" pitchFamily="34" charset="0"/>
              </a:rPr>
              <a:t>MIONET, TROCCAZ </a:t>
            </a:r>
            <a:r>
              <a:rPr lang="fr-FR" kern="100" dirty="0">
                <a:latin typeface="Calibri" panose="020F0502020204030204" pitchFamily="34" charset="0"/>
                <a:ea typeface="Aptos"/>
                <a:cs typeface="Calibri" panose="020F0502020204030204" pitchFamily="34" charset="0"/>
              </a:rPr>
              <a:t>et Monsieur </a:t>
            </a:r>
            <a:r>
              <a:rPr lang="fr-FR" kern="100" dirty="0" smtClean="0">
                <a:latin typeface="Calibri" panose="020F0502020204030204" pitchFamily="34" charset="0"/>
                <a:ea typeface="Aptos"/>
                <a:cs typeface="Calibri" panose="020F0502020204030204" pitchFamily="34" charset="0"/>
              </a:rPr>
              <a:t>COLINOT.</a:t>
            </a:r>
            <a:endParaRPr lang="fr-FR" kern="100" dirty="0">
              <a:latin typeface="Calibri" panose="020F0502020204030204" pitchFamily="34" charset="0"/>
              <a:ea typeface="Aptos"/>
              <a:cs typeface="Calibri" panose="020F0502020204030204" pitchFamily="34" charset="0"/>
            </a:endParaRPr>
          </a:p>
        </p:txBody>
      </p:sp>
      <p:sp>
        <p:nvSpPr>
          <p:cNvPr id="6" name="Rectangle 5"/>
          <p:cNvSpPr/>
          <p:nvPr/>
        </p:nvSpPr>
        <p:spPr>
          <a:xfrm>
            <a:off x="1362364" y="3234568"/>
            <a:ext cx="10462084" cy="3693319"/>
          </a:xfrm>
          <a:prstGeom prst="rect">
            <a:avLst/>
          </a:prstGeom>
        </p:spPr>
        <p:txBody>
          <a:bodyPr wrap="square">
            <a:spAutoFit/>
          </a:bodyPr>
          <a:lstStyle/>
          <a:p>
            <a:pPr algn="ctr">
              <a:spcAft>
                <a:spcPts val="0"/>
              </a:spcAft>
            </a:pPr>
            <a:r>
              <a:rPr lang="en-US" b="1" u="sng" dirty="0">
                <a:solidFill>
                  <a:srgbClr val="353535"/>
                </a:solidFill>
                <a:latin typeface="Palatino Linotype" panose="02040502050505030304" pitchFamily="18" charset="0"/>
                <a:ea typeface="Calibri" panose="020F0502020204030204" pitchFamily="34" charset="0"/>
                <a:cs typeface="AppleSystemUIFontBold"/>
              </a:rPr>
              <a:t>AS Volley-ball</a:t>
            </a:r>
            <a:endParaRPr lang="fr-FR" sz="1600" u="sng"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dirty="0">
                <a:solidFill>
                  <a:srgbClr val="353535"/>
                </a:solidFill>
                <a:latin typeface="Palatino Linotype" panose="02040502050505030304" pitchFamily="18" charset="0"/>
                <a:ea typeface="Calibri" panose="020F0502020204030204" pitchFamily="34" charset="0"/>
                <a:cs typeface="AppleSystemUIFont"/>
              </a:rPr>
              <a:t> </a:t>
            </a:r>
            <a:endParaRPr lang="fr-FR" sz="1600" dirty="0">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Cette année 14 élèves du collège se sont inscrits :</a:t>
            </a:r>
            <a:endParaRPr lang="fr-FR" sz="16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2 élèves de </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3</a:t>
            </a:r>
            <a:r>
              <a:rPr lang="fr-FR" baseline="30000" dirty="0" smtClean="0">
                <a:solidFill>
                  <a:srgbClr val="353535"/>
                </a:solidFill>
                <a:latin typeface="Calibri" panose="020F0502020204030204" pitchFamily="34" charset="0"/>
                <a:ea typeface="Calibri" panose="020F0502020204030204" pitchFamily="34" charset="0"/>
                <a:cs typeface="Calibri" panose="020F0502020204030204" pitchFamily="34" charset="0"/>
              </a:rPr>
              <a:t>ème</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  - 2 </a:t>
            </a: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élèves de </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4</a:t>
            </a:r>
            <a:r>
              <a:rPr lang="fr-FR" baseline="30000" dirty="0" smtClean="0">
                <a:solidFill>
                  <a:srgbClr val="353535"/>
                </a:solidFill>
                <a:latin typeface="Calibri" panose="020F0502020204030204" pitchFamily="34" charset="0"/>
                <a:ea typeface="Calibri" panose="020F0502020204030204" pitchFamily="34" charset="0"/>
                <a:cs typeface="Calibri" panose="020F0502020204030204" pitchFamily="34" charset="0"/>
              </a:rPr>
              <a:t>ème</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  - 1 </a:t>
            </a: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élèves de </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5</a:t>
            </a:r>
            <a:r>
              <a:rPr lang="fr-FR" baseline="30000" dirty="0" smtClean="0">
                <a:solidFill>
                  <a:srgbClr val="353535"/>
                </a:solidFill>
                <a:latin typeface="Calibri" panose="020F0502020204030204" pitchFamily="34" charset="0"/>
                <a:ea typeface="Calibri" panose="020F0502020204030204" pitchFamily="34" charset="0"/>
                <a:cs typeface="Calibri" panose="020F0502020204030204" pitchFamily="34" charset="0"/>
              </a:rPr>
              <a:t>ème</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 - 9 </a:t>
            </a: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élèves de </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6</a:t>
            </a:r>
            <a:r>
              <a:rPr lang="fr-FR" baseline="30000" dirty="0" smtClean="0">
                <a:solidFill>
                  <a:srgbClr val="353535"/>
                </a:solidFill>
                <a:latin typeface="Calibri" panose="020F0502020204030204" pitchFamily="34" charset="0"/>
                <a:ea typeface="Calibri" panose="020F0502020204030204" pitchFamily="34" charset="0"/>
                <a:cs typeface="Calibri" panose="020F0502020204030204" pitchFamily="34" charset="0"/>
              </a:rPr>
              <a:t>ème</a:t>
            </a: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  </a:t>
            </a:r>
            <a:endParaRPr lang="fr-FR" sz="16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 </a:t>
            </a:r>
            <a:endParaRPr lang="fr-FR" sz="16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Les séances d’entraînement se déroulaient le mercredi de 13h30 à 15h30.</a:t>
            </a:r>
            <a:endParaRPr lang="fr-FR" sz="16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En </a:t>
            </a: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moyenne 12 élèves ont participé avec assiduité aux séances. Des fondamentaux techniques ont été abordés à travers des thèmes de jeu ludiques et variés. Quelques progrès notables pour certains élèves en espérant que ce groupe essentiellement composé d’élèves de 6</a:t>
            </a:r>
            <a:r>
              <a:rPr lang="fr-FR" baseline="30000" dirty="0">
                <a:solidFill>
                  <a:srgbClr val="353535"/>
                </a:solidFill>
                <a:latin typeface="Calibri" panose="020F0502020204030204" pitchFamily="34" charset="0"/>
                <a:ea typeface="Calibri" panose="020F0502020204030204" pitchFamily="34" charset="0"/>
                <a:cs typeface="Calibri" panose="020F0502020204030204" pitchFamily="34" charset="0"/>
              </a:rPr>
              <a:t>ème</a:t>
            </a: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 maintiendra sa participation l’année prochaine au sein de l’association sportive.</a:t>
            </a:r>
            <a:endParaRPr lang="fr-FR" sz="16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fr-FR" dirty="0" smtClean="0">
                <a:solidFill>
                  <a:srgbClr val="353535"/>
                </a:solidFill>
                <a:latin typeface="Calibri" panose="020F0502020204030204" pitchFamily="34" charset="0"/>
                <a:ea typeface="Calibri" panose="020F0502020204030204" pitchFamily="34" charset="0"/>
                <a:cs typeface="Calibri" panose="020F0502020204030204" pitchFamily="34" charset="0"/>
              </a:rPr>
              <a:t>Aucun </a:t>
            </a:r>
            <a:r>
              <a:rPr lang="fr-FR" dirty="0">
                <a:solidFill>
                  <a:srgbClr val="353535"/>
                </a:solidFill>
                <a:latin typeface="Calibri" panose="020F0502020204030204" pitchFamily="34" charset="0"/>
                <a:ea typeface="Calibri" panose="020F0502020204030204" pitchFamily="34" charset="0"/>
                <a:cs typeface="Calibri" panose="020F0502020204030204" pitchFamily="34" charset="0"/>
              </a:rPr>
              <a:t>engagement cette année pour des compétitions organisées par l’UNSS.</a:t>
            </a:r>
            <a:endParaRPr lang="fr-FR" sz="1600" dirty="0">
              <a:effectLst/>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41342905"/>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8665" y="521040"/>
            <a:ext cx="9437715" cy="4704237"/>
          </a:xfrm>
          <a:prstGeom prst="rect">
            <a:avLst/>
          </a:prstGeom>
        </p:spPr>
        <p:txBody>
          <a:bodyPr wrap="square">
            <a:spAutoFit/>
          </a:bodyPr>
          <a:lstStyle/>
          <a:p>
            <a:pPr algn="ctr">
              <a:lnSpc>
                <a:spcPct val="107000"/>
              </a:lnSpc>
              <a:spcAft>
                <a:spcPts val="800"/>
              </a:spcAft>
            </a:pPr>
            <a:r>
              <a:rPr lang="fr-FR" sz="1600" b="1" u="sng" kern="100" dirty="0">
                <a:latin typeface="Aptos"/>
                <a:ea typeface="Aptos"/>
                <a:cs typeface="Times New Roman" panose="02020603050405020304" pitchFamily="18" charset="0"/>
              </a:rPr>
              <a:t>AS ESCALADE</a:t>
            </a:r>
            <a:endParaRPr lang="fr-FR" sz="1600" kern="100" dirty="0">
              <a:latin typeface="Aptos"/>
              <a:ea typeface="Aptos"/>
              <a:cs typeface="Times New Roman" panose="02020603050405020304" pitchFamily="18" charset="0"/>
            </a:endParaRPr>
          </a:p>
          <a:p>
            <a:pPr algn="ctr">
              <a:lnSpc>
                <a:spcPct val="107000"/>
              </a:lnSpc>
              <a:spcAft>
                <a:spcPts val="800"/>
              </a:spcAft>
            </a:pPr>
            <a:r>
              <a:rPr lang="fr-FR" sz="1600" kern="100" dirty="0">
                <a:latin typeface="Aptos"/>
                <a:ea typeface="Aptos"/>
                <a:cs typeface="Times New Roman" panose="02020603050405020304" pitchFamily="18" charset="0"/>
              </a:rPr>
              <a:t> </a:t>
            </a:r>
          </a:p>
          <a:p>
            <a:pPr>
              <a:lnSpc>
                <a:spcPct val="107000"/>
              </a:lnSpc>
              <a:spcAft>
                <a:spcPts val="800"/>
              </a:spcAft>
            </a:pPr>
            <a:r>
              <a:rPr lang="fr-FR" sz="1600" kern="100" dirty="0">
                <a:latin typeface="Aptos"/>
                <a:ea typeface="Aptos"/>
                <a:cs typeface="Times New Roman" panose="02020603050405020304" pitchFamily="18" charset="0"/>
              </a:rPr>
              <a:t>Le créneau proposé est le mardi de 16h00 à 17h30 à la salle ST EXUPERY.</a:t>
            </a:r>
          </a:p>
          <a:p>
            <a:pPr>
              <a:lnSpc>
                <a:spcPct val="107000"/>
              </a:lnSpc>
              <a:spcAft>
                <a:spcPts val="800"/>
              </a:spcAft>
            </a:pPr>
            <a:r>
              <a:rPr lang="fr-FR" sz="1600" kern="100" dirty="0">
                <a:latin typeface="Aptos"/>
                <a:ea typeface="Aptos"/>
                <a:cs typeface="Times New Roman" panose="02020603050405020304" pitchFamily="18" charset="0"/>
              </a:rPr>
              <a:t>Du fait de cet horaire, un peu moins de la moitié des classes ont accès à ce créneau et certains élèves viennent pour seulement 45 minutes de pratique car ayant cours jusqu’à 16h15 (+ 15 minutes de déplacement).</a:t>
            </a:r>
          </a:p>
          <a:p>
            <a:pPr>
              <a:lnSpc>
                <a:spcPct val="107000"/>
              </a:lnSpc>
              <a:spcAft>
                <a:spcPts val="800"/>
              </a:spcAft>
            </a:pPr>
            <a:r>
              <a:rPr lang="fr-FR" sz="1600" kern="100" dirty="0">
                <a:latin typeface="Aptos"/>
                <a:ea typeface="Aptos"/>
                <a:cs typeface="Times New Roman" panose="02020603050405020304" pitchFamily="18" charset="0"/>
              </a:rPr>
              <a:t>18 élèves ont choisi cette activité : 2 élèves de sixièmes, 6 élèves de cinquièmes, 7 élèves de quatrièmes et 1 élève de troisième.</a:t>
            </a:r>
          </a:p>
          <a:p>
            <a:pPr>
              <a:lnSpc>
                <a:spcPct val="107000"/>
              </a:lnSpc>
              <a:spcAft>
                <a:spcPts val="800"/>
              </a:spcAft>
            </a:pPr>
            <a:r>
              <a:rPr lang="fr-FR" sz="1600" kern="100" dirty="0">
                <a:latin typeface="Aptos"/>
                <a:ea typeface="Aptos"/>
                <a:cs typeface="Times New Roman" panose="02020603050405020304" pitchFamily="18" charset="0"/>
              </a:rPr>
              <a:t>Ils ont appris à s’encorder, à assurer, à grimper en moulinette, </a:t>
            </a:r>
            <a:r>
              <a:rPr lang="fr-FR" sz="1600" kern="100" dirty="0" err="1">
                <a:latin typeface="Aptos"/>
                <a:ea typeface="Aptos"/>
                <a:cs typeface="Times New Roman" panose="02020603050405020304" pitchFamily="18" charset="0"/>
              </a:rPr>
              <a:t>moulitête</a:t>
            </a:r>
            <a:r>
              <a:rPr lang="fr-FR" sz="1600" kern="100" dirty="0">
                <a:latin typeface="Aptos"/>
                <a:ea typeface="Aptos"/>
                <a:cs typeface="Times New Roman" panose="02020603050405020304" pitchFamily="18" charset="0"/>
              </a:rPr>
              <a:t> et en tête.</a:t>
            </a:r>
          </a:p>
          <a:p>
            <a:pPr>
              <a:lnSpc>
                <a:spcPct val="107000"/>
              </a:lnSpc>
              <a:spcAft>
                <a:spcPts val="800"/>
              </a:spcAft>
            </a:pPr>
            <a:r>
              <a:rPr lang="fr-FR" sz="1600" kern="100" dirty="0">
                <a:latin typeface="Aptos"/>
                <a:ea typeface="Aptos"/>
                <a:cs typeface="Times New Roman" panose="02020603050405020304" pitchFamily="18" charset="0"/>
              </a:rPr>
              <a:t> </a:t>
            </a:r>
          </a:p>
          <a:p>
            <a:pPr algn="ctr">
              <a:lnSpc>
                <a:spcPct val="107000"/>
              </a:lnSpc>
              <a:spcAft>
                <a:spcPts val="800"/>
              </a:spcAft>
            </a:pPr>
            <a:r>
              <a:rPr lang="fr-FR" sz="1600" kern="100" dirty="0">
                <a:latin typeface="Aptos"/>
                <a:ea typeface="Aptos"/>
                <a:cs typeface="Times New Roman" panose="02020603050405020304" pitchFamily="18" charset="0"/>
              </a:rPr>
              <a:t> </a:t>
            </a:r>
            <a:r>
              <a:rPr lang="fr-FR" sz="1600" b="1" u="sng" kern="100" dirty="0" smtClean="0">
                <a:latin typeface="Aptos"/>
                <a:ea typeface="Aptos"/>
                <a:cs typeface="Times New Roman" panose="02020603050405020304" pitchFamily="18" charset="0"/>
              </a:rPr>
              <a:t>AS </a:t>
            </a:r>
            <a:r>
              <a:rPr lang="fr-FR" sz="1600" b="1" u="sng" kern="100" dirty="0">
                <a:latin typeface="Aptos"/>
                <a:ea typeface="Aptos"/>
                <a:cs typeface="Times New Roman" panose="02020603050405020304" pitchFamily="18" charset="0"/>
              </a:rPr>
              <a:t>YOGA</a:t>
            </a:r>
            <a:endParaRPr lang="fr-FR" sz="1600" kern="100" dirty="0">
              <a:latin typeface="Aptos"/>
              <a:ea typeface="Aptos"/>
              <a:cs typeface="Times New Roman" panose="02020603050405020304" pitchFamily="18" charset="0"/>
            </a:endParaRPr>
          </a:p>
          <a:p>
            <a:pPr>
              <a:lnSpc>
                <a:spcPct val="107000"/>
              </a:lnSpc>
              <a:spcAft>
                <a:spcPts val="800"/>
              </a:spcAft>
            </a:pPr>
            <a:r>
              <a:rPr lang="fr-FR" sz="1600" kern="100" dirty="0">
                <a:latin typeface="Aptos"/>
                <a:ea typeface="Aptos"/>
                <a:cs typeface="Times New Roman" panose="02020603050405020304" pitchFamily="18" charset="0"/>
              </a:rPr>
              <a:t> </a:t>
            </a:r>
            <a:r>
              <a:rPr lang="fr-FR" sz="1600" kern="100" dirty="0" smtClean="0">
                <a:latin typeface="Aptos"/>
                <a:ea typeface="Aptos"/>
                <a:cs typeface="Times New Roman" panose="02020603050405020304" pitchFamily="18" charset="0"/>
              </a:rPr>
              <a:t>Aucun </a:t>
            </a:r>
            <a:r>
              <a:rPr lang="fr-FR" sz="1600" kern="100" dirty="0">
                <a:latin typeface="Aptos"/>
                <a:ea typeface="Aptos"/>
                <a:cs typeface="Times New Roman" panose="02020603050405020304" pitchFamily="18" charset="0"/>
              </a:rPr>
              <a:t>élève n’a souhaité s’inscrire à l’AS yoga cette année. </a:t>
            </a:r>
          </a:p>
          <a:p>
            <a:pPr algn="just">
              <a:lnSpc>
                <a:spcPct val="107000"/>
              </a:lnSpc>
              <a:spcAft>
                <a:spcPts val="800"/>
              </a:spcAft>
            </a:pPr>
            <a:r>
              <a:rPr lang="fr-FR" sz="1600" kern="100" dirty="0">
                <a:latin typeface="Aptos"/>
                <a:ea typeface="Aptos"/>
                <a:cs typeface="Times New Roman" panose="02020603050405020304" pitchFamily="18" charset="0"/>
              </a:rPr>
              <a:t>Objectif : proposer pour l’an prochain une inscription </a:t>
            </a:r>
            <a:r>
              <a:rPr lang="fr-FR" sz="1600" kern="100" dirty="0" smtClean="0">
                <a:latin typeface="Aptos"/>
                <a:ea typeface="Aptos"/>
                <a:cs typeface="Times New Roman" panose="02020603050405020304" pitchFamily="18" charset="0"/>
              </a:rPr>
              <a:t>YOGA / GYMNASTIQUE </a:t>
            </a:r>
            <a:r>
              <a:rPr lang="fr-FR" sz="1600" kern="100" dirty="0">
                <a:latin typeface="Aptos"/>
                <a:ea typeface="Aptos"/>
                <a:cs typeface="Times New Roman" panose="02020603050405020304" pitchFamily="18" charset="0"/>
              </a:rPr>
              <a:t>ou réaliser des compétitions en escalade</a:t>
            </a:r>
            <a:endParaRPr lang="fr-FR" sz="1600" kern="100" dirty="0">
              <a:effectLst/>
              <a:latin typeface="Aptos"/>
              <a:ea typeface="Aptos"/>
              <a:cs typeface="Times New Roman" panose="02020603050405020304" pitchFamily="18" charset="0"/>
            </a:endParaRPr>
          </a:p>
        </p:txBody>
      </p:sp>
    </p:spTree>
    <p:extLst>
      <p:ext uri="{BB962C8B-B14F-4D97-AF65-F5344CB8AC3E}">
        <p14:creationId xmlns:p14="http://schemas.microsoft.com/office/powerpoint/2010/main" val="283388801"/>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59859" y="50559"/>
            <a:ext cx="10533529" cy="4765792"/>
          </a:xfrm>
          <a:prstGeom prst="rect">
            <a:avLst/>
          </a:prstGeom>
        </p:spPr>
        <p:txBody>
          <a:bodyPr wrap="square">
            <a:spAutoFit/>
          </a:bodyPr>
          <a:lstStyle/>
          <a:p>
            <a:pPr algn="ctr">
              <a:lnSpc>
                <a:spcPct val="107000"/>
              </a:lnSpc>
              <a:spcAft>
                <a:spcPts val="800"/>
              </a:spcAft>
            </a:pPr>
            <a:r>
              <a:rPr lang="fr-FR" b="1" u="sng" kern="100" dirty="0" smtClean="0">
                <a:latin typeface="Calibri" panose="020F0502020204030204" pitchFamily="34" charset="0"/>
                <a:ea typeface="Calibri" panose="020F0502020204030204" pitchFamily="34" charset="0"/>
                <a:cs typeface="Times New Roman" panose="02020603050405020304" pitchFamily="18" charset="0"/>
              </a:rPr>
              <a:t>AS </a:t>
            </a:r>
            <a:r>
              <a:rPr lang="fr-FR" b="1" u="sng" kern="100" dirty="0">
                <a:latin typeface="Calibri" panose="020F0502020204030204" pitchFamily="34" charset="0"/>
                <a:ea typeface="Calibri" panose="020F0502020204030204" pitchFamily="34" charset="0"/>
                <a:cs typeface="Times New Roman" panose="02020603050405020304" pitchFamily="18" charset="0"/>
              </a:rPr>
              <a:t>GYMNASTIQUE </a:t>
            </a:r>
            <a:r>
              <a:rPr lang="fr-FR" b="1" kern="100" dirty="0">
                <a:latin typeface="Calibri" panose="020F0502020204030204" pitchFamily="34" charset="0"/>
                <a:ea typeface="Calibri" panose="020F0502020204030204" pitchFamily="34" charset="0"/>
                <a:cs typeface="Times New Roman" panose="02020603050405020304" pitchFamily="18" charset="0"/>
              </a:rPr>
              <a:t> </a:t>
            </a:r>
            <a:endParaRPr lang="fr-FR" b="1"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endParaRPr lang="fr-FR" b="1" kern="100"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b="1" kern="100" dirty="0" smtClean="0">
                <a:latin typeface="Calibri" panose="020F0502020204030204" pitchFamily="34" charset="0"/>
                <a:ea typeface="Calibri" panose="020F0502020204030204" pitchFamily="34" charset="0"/>
                <a:cs typeface="Times New Roman" panose="02020603050405020304" pitchFamily="18" charset="0"/>
              </a:rPr>
              <a:t>Horaires : </a:t>
            </a:r>
            <a:r>
              <a:rPr lang="fr-FR" kern="100" dirty="0" smtClean="0">
                <a:latin typeface="Calibri" panose="020F0502020204030204" pitchFamily="34" charset="0"/>
                <a:ea typeface="Calibri" panose="020F0502020204030204" pitchFamily="34" charset="0"/>
                <a:cs typeface="Times New Roman" panose="02020603050405020304" pitchFamily="18" charset="0"/>
              </a:rPr>
              <a:t>Mercredi </a:t>
            </a:r>
            <a:r>
              <a:rPr lang="fr-FR" kern="100" dirty="0">
                <a:latin typeface="Calibri" panose="020F0502020204030204" pitchFamily="34" charset="0"/>
                <a:ea typeface="Calibri" panose="020F0502020204030204" pitchFamily="34" charset="0"/>
                <a:cs typeface="Times New Roman" panose="02020603050405020304" pitchFamily="18" charset="0"/>
              </a:rPr>
              <a:t>de 13 h 30 à 15 h 30</a:t>
            </a:r>
          </a:p>
          <a:p>
            <a:pPr>
              <a:lnSpc>
                <a:spcPct val="107000"/>
              </a:lnSpc>
              <a:spcAft>
                <a:spcPts val="800"/>
              </a:spcAft>
            </a:pPr>
            <a:r>
              <a:rPr lang="fr-FR" b="1" kern="100" dirty="0" smtClean="0">
                <a:latin typeface="Calibri" panose="020F0502020204030204" pitchFamily="34" charset="0"/>
                <a:ea typeface="Calibri" panose="020F0502020204030204" pitchFamily="34" charset="0"/>
                <a:cs typeface="Times New Roman" panose="02020603050405020304" pitchFamily="18" charset="0"/>
              </a:rPr>
              <a:t>Effectifs : </a:t>
            </a:r>
            <a:r>
              <a:rPr lang="fr-FR" kern="100" dirty="0" smtClean="0">
                <a:latin typeface="Calibri" panose="020F0502020204030204" pitchFamily="34" charset="0"/>
                <a:ea typeface="Calibri" panose="020F0502020204030204" pitchFamily="34" charset="0"/>
                <a:cs typeface="Times New Roman" panose="02020603050405020304" pitchFamily="18" charset="0"/>
              </a:rPr>
              <a:t>BENJAMINES</a:t>
            </a:r>
            <a:r>
              <a:rPr lang="fr-FR" kern="100" dirty="0">
                <a:latin typeface="Calibri" panose="020F0502020204030204" pitchFamily="34" charset="0"/>
                <a:ea typeface="Calibri" panose="020F0502020204030204" pitchFamily="34" charset="0"/>
                <a:cs typeface="Times New Roman" panose="02020603050405020304" pitchFamily="18" charset="0"/>
              </a:rPr>
              <a:t> : 13, MINIMES FILLES : 10, MINIME GARCON : 1.</a:t>
            </a:r>
          </a:p>
          <a:p>
            <a:pPr>
              <a:lnSpc>
                <a:spcPct val="107000"/>
              </a:lnSpc>
              <a:spcAft>
                <a:spcPts val="800"/>
              </a:spcAft>
            </a:pPr>
            <a:r>
              <a:rPr lang="fr-FR" kern="100" dirty="0">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fr-FR" b="1" kern="100" dirty="0">
                <a:latin typeface="Calibri" panose="020F0502020204030204" pitchFamily="34" charset="0"/>
                <a:ea typeface="Calibri" panose="020F0502020204030204" pitchFamily="34" charset="0"/>
                <a:cs typeface="Times New Roman" panose="02020603050405020304" pitchFamily="18" charset="0"/>
              </a:rPr>
              <a:t>Bilan pédagogique</a:t>
            </a:r>
            <a:endParaRPr lang="fr-FR" kern="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fr-FR" kern="100" dirty="0">
                <a:latin typeface="Calibri" panose="020F0502020204030204" pitchFamily="34" charset="0"/>
                <a:ea typeface="Calibri" panose="020F0502020204030204" pitchFamily="34" charset="0"/>
                <a:cs typeface="Times New Roman" panose="02020603050405020304" pitchFamily="18" charset="0"/>
              </a:rPr>
              <a:t>Grâce à une pratique régulière et assidue les gymnastes ont progressé tout au long de l’année en gymnastique aux 4 agrès : Sol, Barres Asymétriques, Poutre et Table de saut. </a:t>
            </a:r>
          </a:p>
          <a:p>
            <a:pPr>
              <a:lnSpc>
                <a:spcPct val="107000"/>
              </a:lnSpc>
              <a:spcAft>
                <a:spcPts val="800"/>
              </a:spcAft>
            </a:pPr>
            <a:r>
              <a:rPr lang="fr-FR" kern="100" dirty="0">
                <a:latin typeface="Calibri" panose="020F0502020204030204" pitchFamily="34" charset="0"/>
                <a:ea typeface="Calibri" panose="020F0502020204030204" pitchFamily="34" charset="0"/>
                <a:cs typeface="Times New Roman" panose="02020603050405020304" pitchFamily="18" charset="0"/>
              </a:rPr>
              <a:t>Mais également dans l’autonomie du travail en pratiquant en binôme avec une gymnaste et une pareuse. Le regard de l’autre, l’aide et les conseils leurs ont permis de progresser plus vite.</a:t>
            </a:r>
          </a:p>
          <a:p>
            <a:pPr>
              <a:lnSpc>
                <a:spcPct val="107000"/>
              </a:lnSpc>
              <a:spcAft>
                <a:spcPts val="800"/>
              </a:spcAft>
            </a:pPr>
            <a:r>
              <a:rPr lang="fr-FR" kern="100" dirty="0">
                <a:latin typeface="Calibri" panose="020F0502020204030204" pitchFamily="34" charset="0"/>
                <a:ea typeface="Calibri" panose="020F0502020204030204" pitchFamily="34" charset="0"/>
                <a:cs typeface="Times New Roman" panose="02020603050405020304" pitchFamily="18" charset="0"/>
              </a:rPr>
              <a:t>Une compétition interne a eu lieu le 04 juin 2025 à laquelle ont participé 12 gymnastes. Les élèves se sont très impliquées et ont réalisé des beaux enchainements, à la fin de la séance un gouter les a récompensés de leurs efforts</a:t>
            </a:r>
            <a:r>
              <a:rPr lang="fr-FR" kern="100" dirty="0" smtClean="0">
                <a:latin typeface="Calibri" panose="020F0502020204030204" pitchFamily="34" charset="0"/>
                <a:ea typeface="Calibri" panose="020F0502020204030204" pitchFamily="34" charset="0"/>
                <a:cs typeface="Times New Roman" panose="02020603050405020304" pitchFamily="18" charset="0"/>
              </a:rPr>
              <a:t>.</a:t>
            </a:r>
            <a:endParaRPr lang="fr-FR" kern="1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3456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98597" y="332817"/>
            <a:ext cx="7085309" cy="1043402"/>
          </a:xfrm>
        </p:spPr>
        <p:txBody>
          <a:bodyPr>
            <a:normAutofit/>
          </a:bodyPr>
          <a:lstStyle/>
          <a:p>
            <a:r>
              <a:rPr lang="fr-FR" sz="2800" dirty="0">
                <a:solidFill>
                  <a:srgbClr val="002060"/>
                </a:solidFill>
                <a:latin typeface="Calibri" panose="020F0502020204030204" pitchFamily="34" charset="0"/>
                <a:cs typeface="Calibri" panose="020F0502020204030204" pitchFamily="34" charset="0"/>
              </a:rPr>
              <a:t>L’offre de formation </a:t>
            </a:r>
            <a:r>
              <a:rPr lang="fr-FR" sz="2800" dirty="0" smtClean="0">
                <a:solidFill>
                  <a:srgbClr val="002060"/>
                </a:solidFill>
                <a:latin typeface="Calibri" panose="020F0502020204030204" pitchFamily="34" charset="0"/>
                <a:cs typeface="Calibri" panose="020F0502020204030204" pitchFamily="34" charset="0"/>
              </a:rPr>
              <a:t>: Langues </a:t>
            </a:r>
            <a:r>
              <a:rPr lang="fr-FR" sz="2800" dirty="0">
                <a:solidFill>
                  <a:srgbClr val="002060"/>
                </a:solidFill>
                <a:latin typeface="Calibri" panose="020F0502020204030204" pitchFamily="34" charset="0"/>
                <a:cs typeface="Calibri" panose="020F0502020204030204" pitchFamily="34" charset="0"/>
              </a:rPr>
              <a:t>et </a:t>
            </a:r>
            <a:r>
              <a:rPr lang="fr-FR" sz="2800" dirty="0" smtClean="0">
                <a:solidFill>
                  <a:srgbClr val="002060"/>
                </a:solidFill>
                <a:latin typeface="Calibri" panose="020F0502020204030204" pitchFamily="34" charset="0"/>
                <a:cs typeface="Calibri" panose="020F0502020204030204" pitchFamily="34" charset="0"/>
              </a:rPr>
              <a:t>options</a:t>
            </a:r>
            <a:br>
              <a:rPr lang="fr-FR" sz="2800" dirty="0" smtClean="0">
                <a:solidFill>
                  <a:srgbClr val="002060"/>
                </a:solidFill>
                <a:latin typeface="Calibri" panose="020F0502020204030204" pitchFamily="34" charset="0"/>
                <a:cs typeface="Calibri" panose="020F0502020204030204" pitchFamily="34" charset="0"/>
              </a:rPr>
            </a:br>
            <a:r>
              <a:rPr lang="fr-FR" sz="2800" dirty="0" smtClean="0">
                <a:solidFill>
                  <a:srgbClr val="002060"/>
                </a:solidFill>
                <a:latin typeface="Calibri" panose="020F0502020204030204" pitchFamily="34" charset="0"/>
                <a:cs typeface="Calibri" panose="020F0502020204030204" pitchFamily="34" charset="0"/>
              </a:rPr>
              <a:t>Effectifs en 2024-2025</a:t>
            </a:r>
            <a:endParaRPr lang="fr-FR" sz="2800" dirty="0">
              <a:solidFill>
                <a:srgbClr val="002060"/>
              </a:solidFill>
              <a:latin typeface="Calibri" panose="020F0502020204030204" pitchFamily="34" charset="0"/>
              <a:cs typeface="Calibri" panose="020F0502020204030204" pitchFamily="34" charset="0"/>
            </a:endParaRPr>
          </a:p>
        </p:txBody>
      </p:sp>
      <p:sp>
        <p:nvSpPr>
          <p:cNvPr id="4" name="ZoneTexte 3"/>
          <p:cNvSpPr txBox="1"/>
          <p:nvPr/>
        </p:nvSpPr>
        <p:spPr>
          <a:xfrm>
            <a:off x="2327565" y="1551241"/>
            <a:ext cx="9730082" cy="4678204"/>
          </a:xfrm>
          <a:prstGeom prst="rect">
            <a:avLst/>
          </a:prstGeom>
          <a:noFill/>
        </p:spPr>
        <p:txBody>
          <a:bodyPr wrap="square" rtlCol="0">
            <a:spAutoFit/>
          </a:bodyPr>
          <a:lstStyle/>
          <a:p>
            <a:pPr marL="285750" indent="-285750">
              <a:buFont typeface="Courier New" panose="02070309020205020404" pitchFamily="49" charset="0"/>
              <a:buChar char="o"/>
            </a:pPr>
            <a:r>
              <a:rPr lang="fr-FR" sz="2000" dirty="0" smtClean="0">
                <a:solidFill>
                  <a:srgbClr val="002060"/>
                </a:solidFill>
              </a:rPr>
              <a:t>Classe bi-langues :  </a:t>
            </a:r>
            <a:r>
              <a:rPr lang="fr-FR" sz="2000" dirty="0">
                <a:solidFill>
                  <a:srgbClr val="002060"/>
                </a:solidFill>
              </a:rPr>
              <a:t>Anglais / </a:t>
            </a:r>
            <a:r>
              <a:rPr lang="fr-FR" sz="2000" dirty="0" smtClean="0">
                <a:solidFill>
                  <a:srgbClr val="002060"/>
                </a:solidFill>
              </a:rPr>
              <a:t>Allemand </a:t>
            </a:r>
            <a:r>
              <a:rPr lang="fr-FR" sz="2000" smtClean="0">
                <a:solidFill>
                  <a:srgbClr val="002060"/>
                </a:solidFill>
              </a:rPr>
              <a:t>: 30 élèves</a:t>
            </a:r>
            <a:endParaRPr lang="fr-FR" sz="2000" dirty="0" smtClean="0">
              <a:solidFill>
                <a:srgbClr val="002060"/>
              </a:solidFill>
            </a:endParaRPr>
          </a:p>
          <a:p>
            <a:pPr marL="285750" indent="-285750">
              <a:buFont typeface="Courier New" panose="02070309020205020404" pitchFamily="49" charset="0"/>
              <a:buChar char="o"/>
            </a:pPr>
            <a:endParaRPr lang="fr-FR" sz="2000" dirty="0">
              <a:solidFill>
                <a:srgbClr val="002060"/>
              </a:solidFill>
            </a:endParaRPr>
          </a:p>
          <a:p>
            <a:pPr marL="285750" indent="-285750">
              <a:buFont typeface="Courier New" panose="02070309020205020404" pitchFamily="49" charset="0"/>
              <a:buChar char="o"/>
            </a:pPr>
            <a:r>
              <a:rPr lang="fr-FR" sz="2000" dirty="0" smtClean="0">
                <a:solidFill>
                  <a:srgbClr val="002060"/>
                </a:solidFill>
              </a:rPr>
              <a:t>Italiens : 5</a:t>
            </a:r>
            <a:r>
              <a:rPr lang="fr-FR" sz="2000" baseline="30000" dirty="0" smtClean="0">
                <a:solidFill>
                  <a:srgbClr val="002060"/>
                </a:solidFill>
              </a:rPr>
              <a:t>e</a:t>
            </a:r>
            <a:r>
              <a:rPr lang="fr-FR" sz="2000" dirty="0" smtClean="0">
                <a:solidFill>
                  <a:srgbClr val="002060"/>
                </a:solidFill>
              </a:rPr>
              <a:t> : 20 élèves - 4</a:t>
            </a:r>
            <a:r>
              <a:rPr lang="fr-FR" sz="2000" baseline="30000" dirty="0" smtClean="0">
                <a:solidFill>
                  <a:srgbClr val="002060"/>
                </a:solidFill>
              </a:rPr>
              <a:t>e</a:t>
            </a:r>
            <a:r>
              <a:rPr lang="fr-FR" sz="2000" dirty="0" smtClean="0">
                <a:solidFill>
                  <a:srgbClr val="002060"/>
                </a:solidFill>
              </a:rPr>
              <a:t> : 13 élèves - 3</a:t>
            </a:r>
            <a:r>
              <a:rPr lang="fr-FR" sz="2000" baseline="30000" dirty="0" smtClean="0">
                <a:solidFill>
                  <a:srgbClr val="002060"/>
                </a:solidFill>
              </a:rPr>
              <a:t>e</a:t>
            </a:r>
            <a:r>
              <a:rPr lang="fr-FR" sz="2000" dirty="0" smtClean="0">
                <a:solidFill>
                  <a:srgbClr val="002060"/>
                </a:solidFill>
              </a:rPr>
              <a:t> : 19 élèves</a:t>
            </a:r>
            <a:endParaRPr lang="fr-FR" sz="2000" dirty="0">
              <a:solidFill>
                <a:srgbClr val="002060"/>
              </a:solidFill>
            </a:endParaRPr>
          </a:p>
          <a:p>
            <a:endParaRPr lang="fr-FR" sz="2000" dirty="0">
              <a:solidFill>
                <a:srgbClr val="002060"/>
              </a:solidFill>
            </a:endParaRPr>
          </a:p>
          <a:p>
            <a:pPr marL="285750" indent="-285750">
              <a:buFont typeface="Courier New" panose="02070309020205020404" pitchFamily="49" charset="0"/>
              <a:buChar char="o"/>
            </a:pPr>
            <a:r>
              <a:rPr lang="fr-FR" sz="2000" dirty="0">
                <a:solidFill>
                  <a:srgbClr val="002060"/>
                </a:solidFill>
              </a:rPr>
              <a:t>Enseignement du latin dès le niveau </a:t>
            </a:r>
            <a:r>
              <a:rPr lang="fr-FR" sz="2000" dirty="0" smtClean="0">
                <a:solidFill>
                  <a:srgbClr val="002060"/>
                </a:solidFill>
              </a:rPr>
              <a:t>5</a:t>
            </a:r>
            <a:r>
              <a:rPr lang="fr-FR" sz="2000" baseline="30000" dirty="0" smtClean="0">
                <a:solidFill>
                  <a:srgbClr val="002060"/>
                </a:solidFill>
              </a:rPr>
              <a:t>e</a:t>
            </a:r>
            <a:r>
              <a:rPr lang="fr-FR" sz="2000" dirty="0" smtClean="0">
                <a:solidFill>
                  <a:srgbClr val="002060"/>
                </a:solidFill>
              </a:rPr>
              <a:t> : 38 élèves en 5</a:t>
            </a:r>
            <a:r>
              <a:rPr lang="fr-FR" sz="2000" baseline="30000" dirty="0" smtClean="0">
                <a:solidFill>
                  <a:srgbClr val="002060"/>
                </a:solidFill>
              </a:rPr>
              <a:t>e</a:t>
            </a:r>
            <a:endParaRPr lang="fr-FR" sz="2000" dirty="0">
              <a:solidFill>
                <a:srgbClr val="002060"/>
              </a:solidFill>
            </a:endParaRPr>
          </a:p>
          <a:p>
            <a:endParaRPr lang="fr-FR" sz="2000" dirty="0">
              <a:solidFill>
                <a:srgbClr val="002060"/>
              </a:solidFill>
            </a:endParaRPr>
          </a:p>
          <a:p>
            <a:pPr marL="285750" indent="-285750">
              <a:buFont typeface="Courier New" panose="02070309020205020404" pitchFamily="49" charset="0"/>
              <a:buChar char="o"/>
            </a:pPr>
            <a:r>
              <a:rPr lang="fr-FR" sz="2000" dirty="0" smtClean="0">
                <a:solidFill>
                  <a:srgbClr val="002060"/>
                </a:solidFill>
              </a:rPr>
              <a:t>LCA Latin en 4</a:t>
            </a:r>
            <a:r>
              <a:rPr lang="fr-FR" sz="2000" baseline="30000" dirty="0" smtClean="0">
                <a:solidFill>
                  <a:srgbClr val="002060"/>
                </a:solidFill>
              </a:rPr>
              <a:t>e</a:t>
            </a:r>
            <a:r>
              <a:rPr lang="fr-FR" sz="2000" dirty="0" smtClean="0">
                <a:solidFill>
                  <a:srgbClr val="002060"/>
                </a:solidFill>
              </a:rPr>
              <a:t> : 40 élèves - </a:t>
            </a:r>
            <a:r>
              <a:rPr lang="fr-FR" sz="2000" dirty="0">
                <a:solidFill>
                  <a:srgbClr val="002060"/>
                </a:solidFill>
              </a:rPr>
              <a:t>LCA Latin en </a:t>
            </a:r>
            <a:r>
              <a:rPr lang="fr-FR" sz="2000" dirty="0" smtClean="0">
                <a:solidFill>
                  <a:srgbClr val="002060"/>
                </a:solidFill>
              </a:rPr>
              <a:t>3</a:t>
            </a:r>
            <a:r>
              <a:rPr lang="fr-FR" sz="2000" baseline="30000" dirty="0" smtClean="0">
                <a:solidFill>
                  <a:srgbClr val="002060"/>
                </a:solidFill>
              </a:rPr>
              <a:t>e</a:t>
            </a:r>
            <a:r>
              <a:rPr lang="fr-FR" sz="2000" dirty="0" smtClean="0">
                <a:solidFill>
                  <a:srgbClr val="002060"/>
                </a:solidFill>
              </a:rPr>
              <a:t> : 24 élèves </a:t>
            </a:r>
            <a:endParaRPr lang="fr-FR" sz="2000" dirty="0">
              <a:solidFill>
                <a:srgbClr val="002060"/>
              </a:solidFill>
            </a:endParaRPr>
          </a:p>
          <a:p>
            <a:endParaRPr lang="fr-FR" sz="2000" dirty="0">
              <a:solidFill>
                <a:srgbClr val="002060"/>
              </a:solidFill>
            </a:endParaRPr>
          </a:p>
          <a:p>
            <a:pPr marL="285750" indent="-285750">
              <a:buFont typeface="Courier New" panose="02070309020205020404" pitchFamily="49" charset="0"/>
              <a:buChar char="o"/>
            </a:pPr>
            <a:r>
              <a:rPr lang="fr-FR" sz="2000" dirty="0" smtClean="0">
                <a:solidFill>
                  <a:srgbClr val="002060"/>
                </a:solidFill>
              </a:rPr>
              <a:t>LCA </a:t>
            </a:r>
            <a:r>
              <a:rPr lang="fr-FR" sz="2000" dirty="0">
                <a:solidFill>
                  <a:srgbClr val="002060"/>
                </a:solidFill>
              </a:rPr>
              <a:t>Grec : </a:t>
            </a:r>
            <a:r>
              <a:rPr lang="fr-FR" sz="2000" dirty="0" smtClean="0">
                <a:solidFill>
                  <a:srgbClr val="002060"/>
                </a:solidFill>
              </a:rPr>
              <a:t>22 élèves</a:t>
            </a:r>
          </a:p>
          <a:p>
            <a:pPr marL="285750" indent="-285750">
              <a:buFont typeface="Courier New" panose="02070309020205020404" pitchFamily="49" charset="0"/>
              <a:buChar char="o"/>
            </a:pPr>
            <a:endParaRPr lang="fr-FR" sz="2000" dirty="0">
              <a:solidFill>
                <a:srgbClr val="002060"/>
              </a:solidFill>
            </a:endParaRPr>
          </a:p>
          <a:p>
            <a:pPr marL="285750" indent="-285750">
              <a:buFont typeface="Courier New" panose="02070309020205020404" pitchFamily="49" charset="0"/>
              <a:buChar char="o"/>
            </a:pPr>
            <a:r>
              <a:rPr lang="fr-FR" sz="2000" dirty="0" smtClean="0">
                <a:solidFill>
                  <a:srgbClr val="002060"/>
                </a:solidFill>
              </a:rPr>
              <a:t>LCE anglais en 4</a:t>
            </a:r>
            <a:r>
              <a:rPr lang="fr-FR" sz="2000" baseline="30000" dirty="0" smtClean="0">
                <a:solidFill>
                  <a:srgbClr val="002060"/>
                </a:solidFill>
              </a:rPr>
              <a:t>e</a:t>
            </a:r>
            <a:r>
              <a:rPr lang="fr-FR" sz="2000" dirty="0" smtClean="0">
                <a:solidFill>
                  <a:srgbClr val="002060"/>
                </a:solidFill>
              </a:rPr>
              <a:t> </a:t>
            </a:r>
            <a:r>
              <a:rPr lang="fr-FR" sz="2000" dirty="0">
                <a:solidFill>
                  <a:srgbClr val="002060"/>
                </a:solidFill>
              </a:rPr>
              <a:t>: </a:t>
            </a:r>
            <a:r>
              <a:rPr lang="fr-FR" sz="2000" dirty="0" smtClean="0">
                <a:solidFill>
                  <a:srgbClr val="002060"/>
                </a:solidFill>
              </a:rPr>
              <a:t>59 élèves   LCE anglais en 3</a:t>
            </a:r>
            <a:r>
              <a:rPr lang="fr-FR" sz="2000" baseline="30000" dirty="0" smtClean="0">
                <a:solidFill>
                  <a:srgbClr val="002060"/>
                </a:solidFill>
              </a:rPr>
              <a:t>e</a:t>
            </a:r>
            <a:r>
              <a:rPr lang="fr-FR" sz="2000" dirty="0" smtClean="0">
                <a:solidFill>
                  <a:srgbClr val="002060"/>
                </a:solidFill>
              </a:rPr>
              <a:t> : 64 élèves</a:t>
            </a:r>
          </a:p>
          <a:p>
            <a:pPr marL="285750" indent="-285750">
              <a:buFont typeface="Courier New" panose="02070309020205020404" pitchFamily="49" charset="0"/>
              <a:buChar char="o"/>
            </a:pPr>
            <a:endParaRPr lang="fr-FR" sz="2000" dirty="0">
              <a:solidFill>
                <a:srgbClr val="002060"/>
              </a:solidFill>
            </a:endParaRPr>
          </a:p>
          <a:p>
            <a:pPr marL="285750" indent="-285750">
              <a:buFont typeface="Courier New" panose="02070309020205020404" pitchFamily="49" charset="0"/>
              <a:buChar char="o"/>
            </a:pPr>
            <a:r>
              <a:rPr lang="fr-FR" sz="2000" dirty="0">
                <a:solidFill>
                  <a:srgbClr val="002060"/>
                </a:solidFill>
              </a:rPr>
              <a:t>Sections internationales :  	- SI Britannique </a:t>
            </a:r>
            <a:r>
              <a:rPr lang="fr-FR" sz="2000" dirty="0" smtClean="0">
                <a:solidFill>
                  <a:srgbClr val="002060"/>
                </a:solidFill>
              </a:rPr>
              <a:t>: 80 élèves</a:t>
            </a:r>
            <a:endParaRPr lang="fr-FR" sz="2000" dirty="0">
              <a:solidFill>
                <a:srgbClr val="002060"/>
              </a:solidFill>
            </a:endParaRPr>
          </a:p>
          <a:p>
            <a:r>
              <a:rPr lang="fr-FR" sz="2000" dirty="0">
                <a:solidFill>
                  <a:srgbClr val="002060"/>
                </a:solidFill>
              </a:rPr>
              <a:t>							</a:t>
            </a:r>
            <a:r>
              <a:rPr lang="fr-FR" sz="2000" dirty="0" smtClean="0">
                <a:solidFill>
                  <a:srgbClr val="002060"/>
                </a:solidFill>
              </a:rPr>
              <a:t>	- </a:t>
            </a:r>
            <a:r>
              <a:rPr lang="fr-FR" sz="2000" dirty="0">
                <a:solidFill>
                  <a:srgbClr val="002060"/>
                </a:solidFill>
              </a:rPr>
              <a:t>SI Portugais : </a:t>
            </a:r>
            <a:r>
              <a:rPr lang="fr-FR" sz="2000" dirty="0" smtClean="0">
                <a:solidFill>
                  <a:srgbClr val="002060"/>
                </a:solidFill>
              </a:rPr>
              <a:t>32 élèves</a:t>
            </a:r>
            <a:endParaRPr lang="fr-FR" sz="2000" dirty="0">
              <a:solidFill>
                <a:srgbClr val="002060"/>
              </a:solidFill>
            </a:endParaRPr>
          </a:p>
          <a:p>
            <a:pPr marL="285750" indent="-285750">
              <a:buFont typeface="Courier New" panose="02070309020205020404" pitchFamily="49" charset="0"/>
              <a:buChar char="o"/>
            </a:pPr>
            <a:endParaRPr lang="fr-FR" dirty="0"/>
          </a:p>
        </p:txBody>
      </p:sp>
    </p:spTree>
    <p:extLst>
      <p:ext uri="{BB962C8B-B14F-4D97-AF65-F5344CB8AC3E}">
        <p14:creationId xmlns:p14="http://schemas.microsoft.com/office/powerpoint/2010/main" val="1038344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2299855" y="849744"/>
            <a:ext cx="9633527" cy="5262979"/>
          </a:xfrm>
          <a:prstGeom prst="rect">
            <a:avLst/>
          </a:prstGeom>
          <a:noFill/>
        </p:spPr>
        <p:txBody>
          <a:bodyPr wrap="square" rtlCol="0">
            <a:spAutoFit/>
          </a:bodyPr>
          <a:lstStyle/>
          <a:p>
            <a:r>
              <a:rPr lang="fr-FR" sz="1600" b="1" i="1" u="sng" dirty="0" smtClean="0">
                <a:latin typeface="Calibri" panose="020F0502020204030204" pitchFamily="34" charset="0"/>
                <a:cs typeface="Calibri" panose="020F0502020204030204" pitchFamily="34" charset="0"/>
              </a:rPr>
              <a:t>Le </a:t>
            </a:r>
            <a:r>
              <a:rPr lang="fr-FR" sz="1600" b="1" i="1" u="sng" dirty="0">
                <a:latin typeface="Calibri" panose="020F0502020204030204" pitchFamily="34" charset="0"/>
                <a:cs typeface="Calibri" panose="020F0502020204030204" pitchFamily="34" charset="0"/>
              </a:rPr>
              <a:t>BADMINTON :</a:t>
            </a:r>
            <a:endParaRPr lang="fr-FR" sz="1600" b="1" dirty="0">
              <a:latin typeface="Calibri" panose="020F0502020204030204" pitchFamily="34" charset="0"/>
              <a:cs typeface="Calibri" panose="020F0502020204030204" pitchFamily="34" charset="0"/>
            </a:endParaRPr>
          </a:p>
          <a:p>
            <a:endParaRPr lang="fr-FR" sz="1600" dirty="0" smtClean="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le </a:t>
            </a:r>
            <a:r>
              <a:rPr lang="fr-FR" sz="1600" dirty="0">
                <a:latin typeface="Calibri" panose="020F0502020204030204" pitchFamily="34" charset="0"/>
                <a:cs typeface="Calibri" panose="020F0502020204030204" pitchFamily="34" charset="0"/>
              </a:rPr>
              <a:t>mercredi de 13h à </a:t>
            </a:r>
            <a:r>
              <a:rPr lang="fr-FR" sz="1600" dirty="0" smtClean="0">
                <a:latin typeface="Calibri" panose="020F0502020204030204" pitchFamily="34" charset="0"/>
                <a:cs typeface="Calibri" panose="020F0502020204030204" pitchFamily="34" charset="0"/>
              </a:rPr>
              <a:t>14h30 - 24 </a:t>
            </a:r>
            <a:r>
              <a:rPr lang="fr-FR" sz="1600" dirty="0">
                <a:latin typeface="Calibri" panose="020F0502020204030204" pitchFamily="34" charset="0"/>
                <a:cs typeface="Calibri" panose="020F0502020204030204" pitchFamily="34" charset="0"/>
              </a:rPr>
              <a:t>licenciés dont 6 </a:t>
            </a:r>
            <a:r>
              <a:rPr lang="fr-FR" sz="1600" dirty="0" smtClean="0">
                <a:latin typeface="Calibri" panose="020F0502020204030204" pitchFamily="34" charset="0"/>
                <a:cs typeface="Calibri" panose="020F0502020204030204" pitchFamily="34" charset="0"/>
              </a:rPr>
              <a:t>filles - Pratique </a:t>
            </a:r>
            <a:r>
              <a:rPr lang="fr-FR" sz="1600" dirty="0">
                <a:latin typeface="Calibri" panose="020F0502020204030204" pitchFamily="34" charset="0"/>
                <a:cs typeface="Calibri" panose="020F0502020204030204" pitchFamily="34" charset="0"/>
              </a:rPr>
              <a:t>en compétition et de </a:t>
            </a:r>
            <a:r>
              <a:rPr lang="fr-FR" sz="1600" dirty="0" smtClean="0">
                <a:latin typeface="Calibri" panose="020F0502020204030204" pitchFamily="34" charset="0"/>
                <a:cs typeface="Calibri" panose="020F0502020204030204" pitchFamily="34" charset="0"/>
              </a:rPr>
              <a:t>loisir </a:t>
            </a:r>
            <a:endParaRPr lang="fr-FR" sz="1600" dirty="0">
              <a:latin typeface="Calibri" panose="020F0502020204030204" pitchFamily="34" charset="0"/>
              <a:cs typeface="Calibri" panose="020F0502020204030204" pitchFamily="34" charset="0"/>
            </a:endParaRPr>
          </a:p>
          <a:p>
            <a:endParaRPr lang="fr-FR" sz="1600" dirty="0" smtClean="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2 </a:t>
            </a:r>
            <a:r>
              <a:rPr lang="fr-FR" sz="1600" dirty="0">
                <a:latin typeface="Calibri" panose="020F0502020204030204" pitchFamily="34" charset="0"/>
                <a:cs typeface="Calibri" panose="020F0502020204030204" pitchFamily="34" charset="0"/>
              </a:rPr>
              <a:t>journées de compétitions individuelles : 9 joueurs engagés. </a:t>
            </a:r>
          </a:p>
          <a:p>
            <a:r>
              <a:rPr lang="fr-FR" sz="1600" dirty="0" smtClean="0">
                <a:latin typeface="Calibri" panose="020F0502020204030204" pitchFamily="34" charset="0"/>
                <a:cs typeface="Calibri" panose="020F0502020204030204" pitchFamily="34" charset="0"/>
              </a:rPr>
              <a:t>Classement </a:t>
            </a:r>
            <a:r>
              <a:rPr lang="fr-FR" sz="1600" dirty="0">
                <a:latin typeface="Calibri" panose="020F0502020204030204" pitchFamily="34" charset="0"/>
                <a:cs typeface="Calibri" panose="020F0502020204030204" pitchFamily="34" charset="0"/>
              </a:rPr>
              <a:t>final : PEIX Théodore 7 </a:t>
            </a:r>
            <a:r>
              <a:rPr lang="fr-FR" sz="1600" dirty="0" err="1">
                <a:latin typeface="Calibri" panose="020F0502020204030204" pitchFamily="34" charset="0"/>
                <a:cs typeface="Calibri" panose="020F0502020204030204" pitchFamily="34" charset="0"/>
              </a:rPr>
              <a:t>eme</a:t>
            </a:r>
            <a:r>
              <a:rPr lang="fr-FR" sz="1600" dirty="0">
                <a:latin typeface="Calibri" panose="020F0502020204030204" pitchFamily="34" charset="0"/>
                <a:cs typeface="Calibri" panose="020F0502020204030204" pitchFamily="34" charset="0"/>
              </a:rPr>
              <a:t> et Basile COSTE 9eme du district</a:t>
            </a:r>
          </a:p>
          <a:p>
            <a:endParaRPr lang="fr-FR" sz="1600" dirty="0" smtClean="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2 </a:t>
            </a:r>
            <a:r>
              <a:rPr lang="fr-FR" sz="1600" dirty="0">
                <a:latin typeface="Calibri" panose="020F0502020204030204" pitchFamily="34" charset="0"/>
                <a:cs typeface="Calibri" panose="020F0502020204030204" pitchFamily="34" charset="0"/>
              </a:rPr>
              <a:t>journées de compétition en DUO : 4 duos engagés. </a:t>
            </a:r>
          </a:p>
          <a:p>
            <a:r>
              <a:rPr lang="fr-FR" sz="1600" dirty="0">
                <a:latin typeface="Calibri" panose="020F0502020204030204" pitchFamily="34" charset="0"/>
                <a:cs typeface="Calibri" panose="020F0502020204030204" pitchFamily="34" charset="0"/>
              </a:rPr>
              <a:t>Classement final : 1 duo classé 9eme (Peix, </a:t>
            </a:r>
            <a:r>
              <a:rPr lang="fr-FR" sz="1600" dirty="0" err="1">
                <a:latin typeface="Calibri" panose="020F0502020204030204" pitchFamily="34" charset="0"/>
                <a:cs typeface="Calibri" panose="020F0502020204030204" pitchFamily="34" charset="0"/>
              </a:rPr>
              <a:t>Farque</a:t>
            </a:r>
            <a:r>
              <a:rPr lang="fr-FR" sz="1600" dirty="0">
                <a:latin typeface="Calibri" panose="020F0502020204030204" pitchFamily="34" charset="0"/>
                <a:cs typeface="Calibri" panose="020F0502020204030204" pitchFamily="34" charset="0"/>
              </a:rPr>
              <a:t>) et  un duo classé 12eme (Coste, </a:t>
            </a:r>
            <a:r>
              <a:rPr lang="fr-FR" sz="1600" dirty="0" err="1">
                <a:latin typeface="Calibri" panose="020F0502020204030204" pitchFamily="34" charset="0"/>
                <a:cs typeface="Calibri" panose="020F0502020204030204" pitchFamily="34" charset="0"/>
              </a:rPr>
              <a:t>Revalor</a:t>
            </a:r>
            <a:r>
              <a:rPr lang="fr-FR" sz="1600" dirty="0">
                <a:latin typeface="Calibri" panose="020F0502020204030204" pitchFamily="34" charset="0"/>
                <a:cs typeface="Calibri" panose="020F0502020204030204" pitchFamily="34" charset="0"/>
              </a:rPr>
              <a:t>) du district</a:t>
            </a:r>
          </a:p>
          <a:p>
            <a:r>
              <a:rPr lang="fr-FR" sz="1600" dirty="0">
                <a:latin typeface="Calibri" panose="020F0502020204030204" pitchFamily="34" charset="0"/>
                <a:cs typeface="Calibri" panose="020F0502020204030204" pitchFamily="34" charset="0"/>
              </a:rPr>
              <a:t> </a:t>
            </a:r>
          </a:p>
          <a:p>
            <a:r>
              <a:rPr lang="fr-FR" sz="1600" b="1" i="1" u="sng" dirty="0">
                <a:latin typeface="Calibri" panose="020F0502020204030204" pitchFamily="34" charset="0"/>
                <a:cs typeface="Calibri" panose="020F0502020204030204" pitchFamily="34" charset="0"/>
              </a:rPr>
              <a:t>Le FUTSAL pour 6eme et 5eme :</a:t>
            </a:r>
            <a:endParaRPr lang="fr-FR" sz="1600" b="1" dirty="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le </a:t>
            </a:r>
            <a:r>
              <a:rPr lang="fr-FR" sz="1600" dirty="0">
                <a:latin typeface="Calibri" panose="020F0502020204030204" pitchFamily="34" charset="0"/>
                <a:cs typeface="Calibri" panose="020F0502020204030204" pitchFamily="34" charset="0"/>
              </a:rPr>
              <a:t>lundi de 12h15 à </a:t>
            </a:r>
            <a:r>
              <a:rPr lang="fr-FR" sz="1600" dirty="0" smtClean="0">
                <a:latin typeface="Calibri" panose="020F0502020204030204" pitchFamily="34" charset="0"/>
                <a:cs typeface="Calibri" panose="020F0502020204030204" pitchFamily="34" charset="0"/>
              </a:rPr>
              <a:t>13h - </a:t>
            </a:r>
            <a:r>
              <a:rPr lang="fr-FR" sz="1600" dirty="0">
                <a:latin typeface="Calibri" panose="020F0502020204030204" pitchFamily="34" charset="0"/>
                <a:cs typeface="Calibri" panose="020F0502020204030204" pitchFamily="34" charset="0"/>
              </a:rPr>
              <a:t>20 licenciés s’entrainant </a:t>
            </a:r>
            <a:r>
              <a:rPr lang="fr-FR" sz="1600" dirty="0" smtClean="0">
                <a:latin typeface="Calibri" panose="020F0502020204030204" pitchFamily="34" charset="0"/>
                <a:cs typeface="Calibri" panose="020F0502020204030204" pitchFamily="34" charset="0"/>
              </a:rPr>
              <a:t> - Pratique </a:t>
            </a:r>
            <a:r>
              <a:rPr lang="fr-FR" sz="1600" dirty="0">
                <a:latin typeface="Calibri" panose="020F0502020204030204" pitchFamily="34" charset="0"/>
                <a:cs typeface="Calibri" panose="020F0502020204030204" pitchFamily="34" charset="0"/>
              </a:rPr>
              <a:t>de loisir  sans compétition</a:t>
            </a:r>
          </a:p>
          <a:p>
            <a:endParaRPr lang="fr-FR" sz="1600" dirty="0">
              <a:latin typeface="Calibri" panose="020F0502020204030204" pitchFamily="34" charset="0"/>
              <a:cs typeface="Calibri" panose="020F0502020204030204" pitchFamily="34" charset="0"/>
            </a:endParaRPr>
          </a:p>
          <a:p>
            <a:r>
              <a:rPr lang="fr-FR" sz="1600" b="1" i="1" u="sng" dirty="0" smtClean="0">
                <a:latin typeface="Calibri" panose="020F0502020204030204" pitchFamily="34" charset="0"/>
                <a:cs typeface="Calibri" panose="020F0502020204030204" pitchFamily="34" charset="0"/>
              </a:rPr>
              <a:t>Le FUTSAL </a:t>
            </a:r>
            <a:r>
              <a:rPr lang="fr-FR" sz="1600" b="1" i="1" u="sng" dirty="0">
                <a:latin typeface="Calibri" panose="020F0502020204030204" pitchFamily="34" charset="0"/>
                <a:cs typeface="Calibri" panose="020F0502020204030204" pitchFamily="34" charset="0"/>
              </a:rPr>
              <a:t>pour 4eme et 3eme</a:t>
            </a:r>
            <a:endParaRPr lang="fr-FR" sz="1600" b="1" dirty="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Le mardi </a:t>
            </a:r>
            <a:r>
              <a:rPr lang="fr-FR" sz="1600" dirty="0">
                <a:latin typeface="Calibri" panose="020F0502020204030204" pitchFamily="34" charset="0"/>
                <a:cs typeface="Calibri" panose="020F0502020204030204" pitchFamily="34" charset="0"/>
              </a:rPr>
              <a:t>de 12h15 à </a:t>
            </a:r>
            <a:r>
              <a:rPr lang="fr-FR" sz="1600" dirty="0" smtClean="0">
                <a:latin typeface="Calibri" panose="020F0502020204030204" pitchFamily="34" charset="0"/>
                <a:cs typeface="Calibri" panose="020F0502020204030204" pitchFamily="34" charset="0"/>
              </a:rPr>
              <a:t>13h - </a:t>
            </a:r>
            <a:r>
              <a:rPr lang="fr-FR" sz="1600" dirty="0">
                <a:latin typeface="Calibri" panose="020F0502020204030204" pitchFamily="34" charset="0"/>
                <a:cs typeface="Calibri" panose="020F0502020204030204" pitchFamily="34" charset="0"/>
              </a:rPr>
              <a:t>8 </a:t>
            </a:r>
            <a:r>
              <a:rPr lang="fr-FR" sz="1600" dirty="0" smtClean="0">
                <a:latin typeface="Calibri" panose="020F0502020204030204" pitchFamily="34" charset="0"/>
                <a:cs typeface="Calibri" panose="020F0502020204030204" pitchFamily="34" charset="0"/>
              </a:rPr>
              <a:t>licenciés - Pratique </a:t>
            </a:r>
            <a:r>
              <a:rPr lang="fr-FR" sz="1600" dirty="0">
                <a:latin typeface="Calibri" panose="020F0502020204030204" pitchFamily="34" charset="0"/>
                <a:cs typeface="Calibri" panose="020F0502020204030204" pitchFamily="34" charset="0"/>
              </a:rPr>
              <a:t>de loisir</a:t>
            </a:r>
          </a:p>
          <a:p>
            <a:endParaRPr lang="fr-FR" sz="1600" i="1" u="sng" dirty="0" smtClean="0">
              <a:latin typeface="Calibri" panose="020F0502020204030204" pitchFamily="34" charset="0"/>
              <a:cs typeface="Calibri" panose="020F0502020204030204" pitchFamily="34" charset="0"/>
            </a:endParaRPr>
          </a:p>
          <a:p>
            <a:r>
              <a:rPr lang="fr-FR" sz="1600" b="1" i="1" u="sng" dirty="0" smtClean="0">
                <a:latin typeface="Calibri" panose="020F0502020204030204" pitchFamily="34" charset="0"/>
                <a:cs typeface="Calibri" panose="020F0502020204030204" pitchFamily="34" charset="0"/>
              </a:rPr>
              <a:t>Le BASKET</a:t>
            </a:r>
            <a:endParaRPr lang="fr-FR" sz="1600" b="1" dirty="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Le </a:t>
            </a:r>
            <a:r>
              <a:rPr lang="fr-FR" sz="1600" dirty="0">
                <a:latin typeface="Calibri" panose="020F0502020204030204" pitchFamily="34" charset="0"/>
                <a:cs typeface="Calibri" panose="020F0502020204030204" pitchFamily="34" charset="0"/>
              </a:rPr>
              <a:t>mercredi de 12h30 à </a:t>
            </a:r>
            <a:r>
              <a:rPr lang="fr-FR" sz="1600" dirty="0" smtClean="0">
                <a:latin typeface="Calibri" panose="020F0502020204030204" pitchFamily="34" charset="0"/>
                <a:cs typeface="Calibri" panose="020F0502020204030204" pitchFamily="34" charset="0"/>
              </a:rPr>
              <a:t>13h30 - 10 licenciés - Pratique </a:t>
            </a:r>
            <a:r>
              <a:rPr lang="fr-FR" sz="1600" dirty="0">
                <a:latin typeface="Calibri" panose="020F0502020204030204" pitchFamily="34" charset="0"/>
                <a:cs typeface="Calibri" panose="020F0502020204030204" pitchFamily="34" charset="0"/>
              </a:rPr>
              <a:t>de loisir</a:t>
            </a:r>
          </a:p>
          <a:p>
            <a:endParaRPr lang="fr-FR" sz="1600" i="1" u="sng" dirty="0" smtClean="0">
              <a:latin typeface="Calibri" panose="020F0502020204030204" pitchFamily="34" charset="0"/>
              <a:cs typeface="Calibri" panose="020F0502020204030204" pitchFamily="34" charset="0"/>
            </a:endParaRPr>
          </a:p>
          <a:p>
            <a:r>
              <a:rPr lang="fr-FR" sz="1600" b="1" i="1" u="sng" dirty="0" smtClean="0">
                <a:latin typeface="Calibri" panose="020F0502020204030204" pitchFamily="34" charset="0"/>
                <a:cs typeface="Calibri" panose="020F0502020204030204" pitchFamily="34" charset="0"/>
              </a:rPr>
              <a:t>Le CROSSFIT</a:t>
            </a:r>
            <a:endParaRPr lang="fr-FR" sz="1600" b="1" dirty="0">
              <a:latin typeface="Calibri" panose="020F0502020204030204" pitchFamily="34" charset="0"/>
              <a:cs typeface="Calibri" panose="020F0502020204030204" pitchFamily="34" charset="0"/>
            </a:endParaRPr>
          </a:p>
          <a:p>
            <a:r>
              <a:rPr lang="fr-FR" sz="1600" dirty="0" smtClean="0">
                <a:latin typeface="Calibri" panose="020F0502020204030204" pitchFamily="34" charset="0"/>
                <a:cs typeface="Calibri" panose="020F0502020204030204" pitchFamily="34" charset="0"/>
              </a:rPr>
              <a:t>Le </a:t>
            </a:r>
            <a:r>
              <a:rPr lang="fr-FR" sz="1600" dirty="0">
                <a:latin typeface="Calibri" panose="020F0502020204030204" pitchFamily="34" charset="0"/>
                <a:cs typeface="Calibri" panose="020F0502020204030204" pitchFamily="34" charset="0"/>
              </a:rPr>
              <a:t>mercredi de 13h30 à </a:t>
            </a:r>
            <a:r>
              <a:rPr lang="fr-FR" sz="1600" dirty="0" smtClean="0">
                <a:latin typeface="Calibri" panose="020F0502020204030204" pitchFamily="34" charset="0"/>
                <a:cs typeface="Calibri" panose="020F0502020204030204" pitchFamily="34" charset="0"/>
              </a:rPr>
              <a:t>14h30 - 12 </a:t>
            </a:r>
            <a:r>
              <a:rPr lang="fr-FR" sz="1600" dirty="0">
                <a:latin typeface="Calibri" panose="020F0502020204030204" pitchFamily="34" charset="0"/>
                <a:cs typeface="Calibri" panose="020F0502020204030204" pitchFamily="34" charset="0"/>
              </a:rPr>
              <a:t>licenciés</a:t>
            </a:r>
          </a:p>
        </p:txBody>
      </p:sp>
    </p:spTree>
    <p:extLst>
      <p:ext uri="{BB962C8B-B14F-4D97-AF65-F5344CB8AC3E}">
        <p14:creationId xmlns:p14="http://schemas.microsoft.com/office/powerpoint/2010/main" val="2810867773"/>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54306" y="1233153"/>
            <a:ext cx="10031507" cy="4900829"/>
          </a:xfrm>
          <a:prstGeom prst="rect">
            <a:avLst/>
          </a:prstGeom>
        </p:spPr>
        <p:txBody>
          <a:bodyPr wrap="square">
            <a:spAutoFit/>
          </a:bodyPr>
          <a:lstStyle/>
          <a:p>
            <a:pPr>
              <a:lnSpc>
                <a:spcPct val="115000"/>
              </a:lnSpc>
              <a:spcAft>
                <a:spcPts val="1000"/>
              </a:spcAft>
            </a:pP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1</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Public accueilli</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56 jeunes accompagnés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32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élèves de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6</a:t>
            </a:r>
            <a:r>
              <a:rPr lang="fr-FR" sz="1600" baseline="300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- 19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élèves de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5</a:t>
            </a:r>
            <a:r>
              <a:rPr lang="fr-FR" sz="1600" baseline="300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- 3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élèves de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4</a:t>
            </a:r>
            <a:r>
              <a:rPr lang="fr-FR" sz="1600" baseline="300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e</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- 2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élèves de 3e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Suivi hebdomadaire : 1 à 2 séances (1h à 1h15), parfois 3 à titre exceptionnel.</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Aide individualisée pour certains élèves.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10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2. Organisation</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Horaires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du lundi au vendredi de 14h25 à 17h35.</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Encadrement</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14 animateurs/animatrices, investis et compétents.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Mercredi après-midi</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accompagnement spécifique (4 élèves, dont 2 de 3e et 2 de 4e).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Partenariat intergénérationnel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2 lycéens de Passy viennent en soutien (mardi/jeudi).</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10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3. Vie et climat à la Passerelle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Goûter convivial</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chaque mercredi (pain, chocolat, compote).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Atmosphère généralement agréable et studieuse, propice au travail</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3" name="Rectangle 2"/>
          <p:cNvSpPr/>
          <p:nvPr/>
        </p:nvSpPr>
        <p:spPr>
          <a:xfrm>
            <a:off x="3728261" y="76947"/>
            <a:ext cx="4556184" cy="425501"/>
          </a:xfrm>
          <a:prstGeom prst="rect">
            <a:avLst/>
          </a:prstGeom>
        </p:spPr>
        <p:txBody>
          <a:bodyPr wrap="none">
            <a:spAutoFit/>
          </a:bodyPr>
          <a:lstStyle/>
          <a:p>
            <a:pPr algn="ctr">
              <a:lnSpc>
                <a:spcPct val="115000"/>
              </a:lnSpc>
              <a:spcAft>
                <a:spcPts val="1000"/>
              </a:spcAft>
            </a:pPr>
            <a:r>
              <a:rPr lang="fr-FR" sz="2000" b="1" kern="1800" dirty="0">
                <a:solidFill>
                  <a:srgbClr val="002060"/>
                </a:solidFill>
                <a:latin typeface="Calibri" panose="020F0502020204030204" pitchFamily="34" charset="0"/>
                <a:ea typeface="Times New Roman" panose="02020603050405020304" pitchFamily="18" charset="0"/>
                <a:cs typeface="Calibri" panose="020F0502020204030204" pitchFamily="34" charset="0"/>
              </a:rPr>
              <a:t>Bilan de la Passerelle – Année 2024/2025</a:t>
            </a:r>
            <a:endParaRPr lang="fr-FR" sz="20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3593395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18446" y="0"/>
            <a:ext cx="8139953" cy="6684650"/>
          </a:xfrm>
          <a:prstGeom prst="rect">
            <a:avLst/>
          </a:prstGeom>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Divers profils d’élèves :</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Des jeunes volontaires, parfois excellents, qui dynamisent les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séances.</a:t>
            </a:r>
          </a:p>
          <a:p>
            <a:pPr marL="742950" lvl="1" indent="-285750">
              <a:lnSpc>
                <a:spcPct val="115000"/>
              </a:lnSpc>
              <a:spcAft>
                <a:spcPts val="1000"/>
              </a:spcAft>
              <a:buSzPts val="1000"/>
              <a:buFont typeface="Courier New" panose="02070309020205020404" pitchFamily="49" charset="0"/>
              <a:buChar char="o"/>
              <a:tabLst>
                <a:tab pos="914400" algn="l"/>
              </a:tabLst>
            </a:pP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Quelques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élèves en grande difficulté nécessitant un suivi personnalisé.</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1000"/>
              </a:spcAft>
            </a:pPr>
            <a:r>
              <a:rPr lang="fr-FR" sz="1600" b="1"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4</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 Objectifs pédagogiques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Soutien aux devoirs et apprentissages : organisation, méthodes de travail, aide individualisée.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Utilisation régulière de </a:t>
            </a: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PRONOTE/OZE</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et de l’agenda.</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Incitation à approfondir le travail (relecture, recherches, lectures complémentaires).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Respect des règles de la charte de la Passerelle.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10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5. Moyens et ressources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Accès à internet, impressions, mise à disposition de livres et ressources pédagogiques.</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Soutien renforcé grâce aux échanges réguliers avec la direction, les professeurs et l’équipe éducative.</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115000"/>
              </a:lnSpc>
              <a:spcAft>
                <a:spcPts val="1000"/>
              </a:spcAf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6. Perspectives et inscriptions 2025/2026</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Inscriptions obligatoires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a:t>
            </a:r>
            <a:r>
              <a:rPr lang="fr-FR" sz="1600" dirty="0" smtClean="0">
                <a:solidFill>
                  <a:srgbClr val="002060"/>
                </a:solidFill>
                <a:latin typeface="Calibri" panose="020F0502020204030204" pitchFamily="34" charset="0"/>
                <a:ea typeface="Times New Roman" panose="02020603050405020304" pitchFamily="18" charset="0"/>
                <a:cs typeface="Calibri" panose="020F0502020204030204" pitchFamily="34" charset="0"/>
              </a:rPr>
              <a:t>: Samedi </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6 septembre – Forum des associations (14h-18h).</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742950" lvl="1" indent="-285750">
              <a:lnSpc>
                <a:spcPct val="115000"/>
              </a:lnSpc>
              <a:spcAft>
                <a:spcPts val="1000"/>
              </a:spcAft>
              <a:buSzPts val="1000"/>
              <a:buFont typeface="Courier New" panose="02070309020205020404" pitchFamily="49" charset="0"/>
              <a:buChar char="o"/>
              <a:tabLst>
                <a:tab pos="914400" algn="l"/>
              </a:tabLst>
            </a:pP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Mardi 9 et mercredi 10 septembre (17h-20h) au siège de l’association.</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lvl="0" indent="-342900">
              <a:lnSpc>
                <a:spcPct val="115000"/>
              </a:lnSpc>
              <a:spcAft>
                <a:spcPts val="1000"/>
              </a:spcAft>
              <a:buSzPts val="1000"/>
              <a:buFont typeface="Symbol" panose="05050102010706020507" pitchFamily="18" charset="2"/>
              <a:buChar char=""/>
              <a:tabLst>
                <a:tab pos="457200" algn="l"/>
              </a:tabLst>
            </a:pPr>
            <a:r>
              <a:rPr lang="fr-FR" sz="1600" b="1" dirty="0">
                <a:solidFill>
                  <a:srgbClr val="002060"/>
                </a:solidFill>
                <a:latin typeface="Calibri" panose="020F0502020204030204" pitchFamily="34" charset="0"/>
                <a:ea typeface="Times New Roman" panose="02020603050405020304" pitchFamily="18" charset="0"/>
                <a:cs typeface="Calibri" panose="020F0502020204030204" pitchFamily="34" charset="0"/>
              </a:rPr>
              <a:t>Reprise des activités</a:t>
            </a:r>
            <a:r>
              <a:rPr lang="fr-FR" sz="1600" dirty="0">
                <a:solidFill>
                  <a:srgbClr val="002060"/>
                </a:solidFill>
                <a:latin typeface="Calibri" panose="020F0502020204030204" pitchFamily="34" charset="0"/>
                <a:ea typeface="Times New Roman" panose="02020603050405020304" pitchFamily="18" charset="0"/>
                <a:cs typeface="Calibri" panose="020F0502020204030204" pitchFamily="34" charset="0"/>
              </a:rPr>
              <a:t> : lundi 22 septembre 2025 à 14h25 au collège Verhaeren</a:t>
            </a:r>
            <a:endParaRPr lang="fr-FR" sz="16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641545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2605" y="46605"/>
            <a:ext cx="8534400" cy="787113"/>
          </a:xfrm>
        </p:spPr>
        <p:txBody>
          <a:bodyPr>
            <a:normAutofit/>
          </a:bodyPr>
          <a:lstStyle/>
          <a:p>
            <a:pPr algn="ctr"/>
            <a:r>
              <a:rPr lang="fr-FR" sz="2800" dirty="0">
                <a:solidFill>
                  <a:srgbClr val="002060"/>
                </a:solidFill>
              </a:rPr>
              <a:t>L’orientation</a:t>
            </a:r>
          </a:p>
        </p:txBody>
      </p:sp>
      <p:sp>
        <p:nvSpPr>
          <p:cNvPr id="3" name="Espace réservé du contenu 2"/>
          <p:cNvSpPr>
            <a:spLocks noGrp="1"/>
          </p:cNvSpPr>
          <p:nvPr>
            <p:ph idx="1"/>
          </p:nvPr>
        </p:nvSpPr>
        <p:spPr>
          <a:xfrm>
            <a:off x="2216150" y="1196870"/>
            <a:ext cx="8534400" cy="1230284"/>
          </a:xfrm>
        </p:spPr>
        <p:txBody>
          <a:bodyPr>
            <a:normAutofit fontScale="85000" lnSpcReduction="20000"/>
          </a:bodyPr>
          <a:lstStyle/>
          <a:p>
            <a:r>
              <a:rPr lang="fr-FR" sz="1800" dirty="0" smtClean="0">
                <a:solidFill>
                  <a:srgbClr val="002060"/>
                </a:solidFill>
              </a:rPr>
              <a:t>Taux </a:t>
            </a:r>
            <a:r>
              <a:rPr lang="fr-FR" sz="1800" dirty="0">
                <a:solidFill>
                  <a:srgbClr val="002060"/>
                </a:solidFill>
              </a:rPr>
              <a:t>de passage : </a:t>
            </a:r>
            <a:r>
              <a:rPr lang="fr-FR" sz="1800" dirty="0" smtClean="0">
                <a:solidFill>
                  <a:srgbClr val="002060"/>
                </a:solidFill>
              </a:rPr>
              <a:t>100% de passage dans le niveau supérieur pour les niveaux 6</a:t>
            </a:r>
            <a:r>
              <a:rPr lang="fr-FR" sz="1800" baseline="30000" dirty="0" smtClean="0">
                <a:solidFill>
                  <a:srgbClr val="002060"/>
                </a:solidFill>
              </a:rPr>
              <a:t>ème</a:t>
            </a:r>
            <a:r>
              <a:rPr lang="fr-FR" sz="1800" dirty="0" smtClean="0">
                <a:solidFill>
                  <a:srgbClr val="002060"/>
                </a:solidFill>
              </a:rPr>
              <a:t> 5</a:t>
            </a:r>
            <a:r>
              <a:rPr lang="fr-FR" sz="1800" baseline="30000" dirty="0" smtClean="0">
                <a:solidFill>
                  <a:srgbClr val="002060"/>
                </a:solidFill>
              </a:rPr>
              <a:t>e</a:t>
            </a:r>
            <a:r>
              <a:rPr lang="fr-FR" sz="1800" dirty="0" smtClean="0">
                <a:solidFill>
                  <a:srgbClr val="002060"/>
                </a:solidFill>
              </a:rPr>
              <a:t>. </a:t>
            </a:r>
          </a:p>
          <a:p>
            <a:r>
              <a:rPr lang="fr-FR" dirty="0" smtClean="0">
                <a:solidFill>
                  <a:srgbClr val="002060"/>
                </a:solidFill>
              </a:rPr>
              <a:t>1 Maintien en 4</a:t>
            </a:r>
            <a:r>
              <a:rPr lang="fr-FR" baseline="30000" dirty="0" smtClean="0">
                <a:solidFill>
                  <a:srgbClr val="002060"/>
                </a:solidFill>
              </a:rPr>
              <a:t>e</a:t>
            </a:r>
            <a:r>
              <a:rPr lang="fr-FR" dirty="0" smtClean="0">
                <a:solidFill>
                  <a:srgbClr val="002060"/>
                </a:solidFill>
              </a:rPr>
              <a:t> </a:t>
            </a:r>
            <a:endParaRPr lang="fr-FR" dirty="0">
              <a:solidFill>
                <a:srgbClr val="002060"/>
              </a:solidFill>
            </a:endParaRPr>
          </a:p>
          <a:p>
            <a:r>
              <a:rPr lang="fr-FR" dirty="0" smtClean="0">
                <a:solidFill>
                  <a:srgbClr val="002060"/>
                </a:solidFill>
              </a:rPr>
              <a:t>Taux </a:t>
            </a:r>
            <a:r>
              <a:rPr lang="fr-FR" dirty="0">
                <a:solidFill>
                  <a:srgbClr val="002060"/>
                </a:solidFill>
              </a:rPr>
              <a:t>de passage </a:t>
            </a:r>
            <a:r>
              <a:rPr lang="fr-FR" dirty="0" smtClean="0">
                <a:solidFill>
                  <a:srgbClr val="002060"/>
                </a:solidFill>
              </a:rPr>
              <a:t>post-3</a:t>
            </a:r>
            <a:r>
              <a:rPr lang="fr-FR" baseline="30000" dirty="0" smtClean="0">
                <a:solidFill>
                  <a:srgbClr val="002060"/>
                </a:solidFill>
              </a:rPr>
              <a:t>ème</a:t>
            </a:r>
            <a:r>
              <a:rPr lang="fr-FR" dirty="0" smtClean="0">
                <a:solidFill>
                  <a:srgbClr val="002060"/>
                </a:solidFill>
              </a:rPr>
              <a:t> :</a:t>
            </a:r>
            <a:endParaRPr lang="fr-FR" sz="1800" dirty="0" smtClean="0">
              <a:solidFill>
                <a:srgbClr val="002060"/>
              </a:solidFill>
            </a:endParaRPr>
          </a:p>
          <a:p>
            <a:pPr marL="0" indent="0">
              <a:buNone/>
            </a:pPr>
            <a:r>
              <a:rPr lang="fr-FR" sz="1800" dirty="0"/>
              <a:t>	</a:t>
            </a:r>
            <a:endParaRPr lang="fr-FR" dirty="0"/>
          </a:p>
        </p:txBody>
      </p:sp>
      <p:graphicFrame>
        <p:nvGraphicFramePr>
          <p:cNvPr id="6" name="Objet 5"/>
          <p:cNvGraphicFramePr>
            <a:graphicFrameLocks noChangeAspect="1"/>
          </p:cNvGraphicFramePr>
          <p:nvPr>
            <p:extLst>
              <p:ext uri="{D42A27DB-BD31-4B8C-83A1-F6EECF244321}">
                <p14:modId xmlns:p14="http://schemas.microsoft.com/office/powerpoint/2010/main" val="2540678573"/>
              </p:ext>
            </p:extLst>
          </p:nvPr>
        </p:nvGraphicFramePr>
        <p:xfrm>
          <a:off x="2216150" y="3111500"/>
          <a:ext cx="9447213" cy="1700213"/>
        </p:xfrm>
        <a:graphic>
          <a:graphicData uri="http://schemas.openxmlformats.org/presentationml/2006/ole">
            <mc:AlternateContent xmlns:mc="http://schemas.openxmlformats.org/markup-compatibility/2006">
              <mc:Choice xmlns:v="urn:schemas-microsoft-com:vml" Requires="v">
                <p:oleObj spid="_x0000_s2085" name="Feuille de calcul" r:id="rId3" imgW="5505339" imgH="990644" progId="Excel.Sheet.12">
                  <p:embed/>
                </p:oleObj>
              </mc:Choice>
              <mc:Fallback>
                <p:oleObj name="Feuille de calcul" r:id="rId3" imgW="5505339" imgH="990644" progId="Excel.Sheet.12">
                  <p:embed/>
                  <p:pic>
                    <p:nvPicPr>
                      <p:cNvPr id="0" name=""/>
                      <p:cNvPicPr/>
                      <p:nvPr/>
                    </p:nvPicPr>
                    <p:blipFill>
                      <a:blip r:embed="rId4"/>
                      <a:stretch>
                        <a:fillRect/>
                      </a:stretch>
                    </p:blipFill>
                    <p:spPr>
                      <a:xfrm>
                        <a:off x="2216150" y="3111500"/>
                        <a:ext cx="9447213" cy="1700213"/>
                      </a:xfrm>
                      <a:prstGeom prst="rect">
                        <a:avLst/>
                      </a:prstGeom>
                    </p:spPr>
                  </p:pic>
                </p:oleObj>
              </mc:Fallback>
            </mc:AlternateContent>
          </a:graphicData>
        </a:graphic>
      </p:graphicFrame>
    </p:spTree>
    <p:extLst>
      <p:ext uri="{BB962C8B-B14F-4D97-AF65-F5344CB8AC3E}">
        <p14:creationId xmlns:p14="http://schemas.microsoft.com/office/powerpoint/2010/main" val="30837628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2106110" y="1662058"/>
            <a:ext cx="9386644" cy="3416320"/>
          </a:xfrm>
          <a:prstGeom prst="rect">
            <a:avLst/>
          </a:prstGeom>
          <a:noFill/>
        </p:spPr>
        <p:txBody>
          <a:bodyPr wrap="square" rtlCol="0">
            <a:spAutoFit/>
          </a:bodyPr>
          <a:lstStyle/>
          <a:p>
            <a:pPr marL="285750" indent="-285750">
              <a:buFontTx/>
              <a:buChar char="-"/>
            </a:pPr>
            <a:r>
              <a:rPr lang="fr-FR" dirty="0" smtClean="0">
                <a:solidFill>
                  <a:srgbClr val="002060"/>
                </a:solidFill>
                <a:latin typeface="Calibri" panose="020F0502020204030204" pitchFamily="34" charset="0"/>
                <a:cs typeface="Calibri" panose="020F0502020204030204" pitchFamily="34" charset="0"/>
              </a:rPr>
              <a:t>Le taux </a:t>
            </a:r>
            <a:r>
              <a:rPr lang="fr-FR" dirty="0">
                <a:solidFill>
                  <a:srgbClr val="002060"/>
                </a:solidFill>
                <a:latin typeface="Calibri" panose="020F0502020204030204" pitchFamily="34" charset="0"/>
                <a:cs typeface="Calibri" panose="020F0502020204030204" pitchFamily="34" charset="0"/>
              </a:rPr>
              <a:t>de passage en 2</a:t>
            </a:r>
            <a:r>
              <a:rPr lang="fr-FR" baseline="30000" dirty="0">
                <a:solidFill>
                  <a:srgbClr val="002060"/>
                </a:solidFill>
                <a:latin typeface="Calibri" panose="020F0502020204030204" pitchFamily="34" charset="0"/>
                <a:cs typeface="Calibri" panose="020F0502020204030204" pitchFamily="34" charset="0"/>
              </a:rPr>
              <a:t>nde</a:t>
            </a:r>
            <a:r>
              <a:rPr lang="fr-FR" dirty="0">
                <a:solidFill>
                  <a:srgbClr val="002060"/>
                </a:solidFill>
                <a:latin typeface="Calibri" panose="020F0502020204030204" pitchFamily="34" charset="0"/>
                <a:cs typeface="Calibri" panose="020F0502020204030204" pitchFamily="34" charset="0"/>
              </a:rPr>
              <a:t> GT </a:t>
            </a:r>
            <a:r>
              <a:rPr lang="fr-FR" dirty="0" smtClean="0">
                <a:solidFill>
                  <a:srgbClr val="002060"/>
                </a:solidFill>
                <a:latin typeface="Calibri" panose="020F0502020204030204" pitchFamily="34" charset="0"/>
                <a:cs typeface="Calibri" panose="020F0502020204030204" pitchFamily="34" charset="0"/>
              </a:rPr>
              <a:t>est de 92,8% , après une baisse l’an dernier, on retrouve un niveau habituel.</a:t>
            </a:r>
            <a:endParaRPr lang="fr-FR" dirty="0">
              <a:solidFill>
                <a:srgbClr val="002060"/>
              </a:solidFill>
              <a:latin typeface="Calibri" panose="020F0502020204030204" pitchFamily="34" charset="0"/>
              <a:cs typeface="Calibri" panose="020F0502020204030204" pitchFamily="34" charset="0"/>
            </a:endParaRPr>
          </a:p>
          <a:p>
            <a:endParaRPr lang="fr-FR" dirty="0">
              <a:solidFill>
                <a:srgbClr val="002060"/>
              </a:solidFill>
              <a:latin typeface="Calibri" panose="020F0502020204030204" pitchFamily="34" charset="0"/>
              <a:cs typeface="Calibri" panose="020F0502020204030204" pitchFamily="34" charset="0"/>
            </a:endParaRPr>
          </a:p>
          <a:p>
            <a:pPr marL="285750" indent="-285750">
              <a:buFontTx/>
              <a:buChar char="-"/>
            </a:pPr>
            <a:r>
              <a:rPr lang="fr-FR" dirty="0" smtClean="0">
                <a:solidFill>
                  <a:srgbClr val="002060"/>
                </a:solidFill>
                <a:latin typeface="Calibri" panose="020F0502020204030204" pitchFamily="34" charset="0"/>
                <a:cs typeface="Calibri" panose="020F0502020204030204" pitchFamily="34" charset="0"/>
              </a:rPr>
              <a:t>nombre de dossiers en </a:t>
            </a:r>
            <a:r>
              <a:rPr lang="fr-FR" dirty="0">
                <a:solidFill>
                  <a:srgbClr val="002060"/>
                </a:solidFill>
                <a:latin typeface="Calibri" panose="020F0502020204030204" pitchFamily="34" charset="0"/>
                <a:cs typeface="Calibri" panose="020F0502020204030204" pitchFamily="34" charset="0"/>
              </a:rPr>
              <a:t>commission d’appel suite à des </a:t>
            </a:r>
            <a:r>
              <a:rPr lang="fr-FR" dirty="0" smtClean="0">
                <a:solidFill>
                  <a:srgbClr val="002060"/>
                </a:solidFill>
                <a:latin typeface="Calibri" panose="020F0502020204030204" pitchFamily="34" charset="0"/>
                <a:cs typeface="Calibri" panose="020F0502020204030204" pitchFamily="34" charset="0"/>
              </a:rPr>
              <a:t>décisions d'orientation </a:t>
            </a:r>
            <a:r>
              <a:rPr lang="fr-FR" dirty="0">
                <a:solidFill>
                  <a:srgbClr val="002060"/>
                </a:solidFill>
                <a:latin typeface="Calibri" panose="020F0502020204030204" pitchFamily="34" charset="0"/>
                <a:cs typeface="Calibri" panose="020F0502020204030204" pitchFamily="34" charset="0"/>
              </a:rPr>
              <a:t>du conseil de classe en désaccord avec les demandes des familles. </a:t>
            </a:r>
            <a:r>
              <a:rPr lang="fr-FR" dirty="0" smtClean="0">
                <a:solidFill>
                  <a:srgbClr val="002060"/>
                </a:solidFill>
                <a:latin typeface="Calibri" panose="020F0502020204030204" pitchFamily="34" charset="0"/>
                <a:cs typeface="Calibri" panose="020F0502020204030204" pitchFamily="34" charset="0"/>
              </a:rPr>
              <a:t>(2 dossiers d’appel : 0 Passage en 2</a:t>
            </a:r>
            <a:r>
              <a:rPr lang="fr-FR" baseline="30000" dirty="0" smtClean="0">
                <a:solidFill>
                  <a:srgbClr val="002060"/>
                </a:solidFill>
                <a:latin typeface="Calibri" panose="020F0502020204030204" pitchFamily="34" charset="0"/>
                <a:cs typeface="Calibri" panose="020F0502020204030204" pitchFamily="34" charset="0"/>
              </a:rPr>
              <a:t>nde</a:t>
            </a:r>
            <a:r>
              <a:rPr lang="fr-FR" dirty="0" smtClean="0">
                <a:solidFill>
                  <a:srgbClr val="002060"/>
                </a:solidFill>
                <a:latin typeface="Calibri" panose="020F0502020204030204" pitchFamily="34" charset="0"/>
                <a:cs typeface="Calibri" panose="020F0502020204030204" pitchFamily="34" charset="0"/>
              </a:rPr>
              <a:t> GT suite au maintien de la décision du conseil de classe)</a:t>
            </a:r>
          </a:p>
          <a:p>
            <a:pPr marL="285750" indent="-285750">
              <a:buFontTx/>
              <a:buChar char="-"/>
            </a:pPr>
            <a:endParaRPr lang="fr-FR" dirty="0">
              <a:solidFill>
                <a:srgbClr val="002060"/>
              </a:solidFill>
              <a:latin typeface="Calibri" panose="020F0502020204030204" pitchFamily="34" charset="0"/>
              <a:cs typeface="Calibri" panose="020F0502020204030204" pitchFamily="34" charset="0"/>
            </a:endParaRPr>
          </a:p>
          <a:p>
            <a:pPr marL="285750" indent="-285750">
              <a:buFontTx/>
              <a:buChar char="-"/>
            </a:pPr>
            <a:r>
              <a:rPr lang="fr-FR" dirty="0">
                <a:solidFill>
                  <a:srgbClr val="002060"/>
                </a:solidFill>
                <a:latin typeface="Calibri" panose="020F0502020204030204" pitchFamily="34" charset="0"/>
                <a:cs typeface="Calibri" panose="020F0502020204030204" pitchFamily="34" charset="0"/>
              </a:rPr>
              <a:t>Le nombre de </a:t>
            </a:r>
            <a:r>
              <a:rPr lang="fr-FR" dirty="0" smtClean="0">
                <a:solidFill>
                  <a:srgbClr val="002060"/>
                </a:solidFill>
                <a:latin typeface="Calibri" panose="020F0502020204030204" pitchFamily="34" charset="0"/>
                <a:cs typeface="Calibri" panose="020F0502020204030204" pitchFamily="34" charset="0"/>
              </a:rPr>
              <a:t>demandes </a:t>
            </a:r>
            <a:r>
              <a:rPr lang="fr-FR" dirty="0">
                <a:solidFill>
                  <a:srgbClr val="002060"/>
                </a:solidFill>
                <a:latin typeface="Calibri" panose="020F0502020204030204" pitchFamily="34" charset="0"/>
                <a:cs typeface="Calibri" panose="020F0502020204030204" pitchFamily="34" charset="0"/>
              </a:rPr>
              <a:t>de maintien en classe de 3</a:t>
            </a:r>
            <a:r>
              <a:rPr lang="fr-FR" baseline="30000" dirty="0">
                <a:solidFill>
                  <a:srgbClr val="002060"/>
                </a:solidFill>
                <a:latin typeface="Calibri" panose="020F0502020204030204" pitchFamily="34" charset="0"/>
                <a:cs typeface="Calibri" panose="020F0502020204030204" pitchFamily="34" charset="0"/>
              </a:rPr>
              <a:t>e</a:t>
            </a:r>
            <a:r>
              <a:rPr lang="fr-FR" dirty="0">
                <a:solidFill>
                  <a:srgbClr val="002060"/>
                </a:solidFill>
                <a:latin typeface="Calibri" panose="020F0502020204030204" pitchFamily="34" charset="0"/>
                <a:cs typeface="Calibri" panose="020F0502020204030204" pitchFamily="34" charset="0"/>
              </a:rPr>
              <a:t> </a:t>
            </a:r>
            <a:r>
              <a:rPr lang="fr-FR" dirty="0" smtClean="0">
                <a:solidFill>
                  <a:srgbClr val="002060"/>
                </a:solidFill>
                <a:latin typeface="Calibri" panose="020F0502020204030204" pitchFamily="34" charset="0"/>
                <a:cs typeface="Calibri" panose="020F0502020204030204" pitchFamily="34" charset="0"/>
              </a:rPr>
              <a:t>reste important : 7</a:t>
            </a:r>
          </a:p>
          <a:p>
            <a:pPr marL="285750" indent="-285750">
              <a:buFontTx/>
              <a:buChar char="-"/>
            </a:pPr>
            <a:endParaRPr lang="fr-FR" dirty="0">
              <a:solidFill>
                <a:srgbClr val="002060"/>
              </a:solidFill>
              <a:latin typeface="Calibri" panose="020F0502020204030204" pitchFamily="34" charset="0"/>
              <a:cs typeface="Calibri" panose="020F0502020204030204" pitchFamily="34" charset="0"/>
            </a:endParaRPr>
          </a:p>
          <a:p>
            <a:pPr marL="285750" indent="-285750">
              <a:buFontTx/>
              <a:buChar char="-"/>
            </a:pPr>
            <a:r>
              <a:rPr lang="fr-FR" dirty="0" smtClean="0">
                <a:solidFill>
                  <a:srgbClr val="002060"/>
                </a:solidFill>
                <a:latin typeface="Calibri" panose="020F0502020204030204" pitchFamily="34" charset="0"/>
                <a:cs typeface="Calibri" panose="020F0502020204030204" pitchFamily="34" charset="0"/>
              </a:rPr>
              <a:t>A noter : la </a:t>
            </a:r>
            <a:r>
              <a:rPr lang="fr-FR" dirty="0">
                <a:solidFill>
                  <a:srgbClr val="002060"/>
                </a:solidFill>
                <a:latin typeface="Calibri" panose="020F0502020204030204" pitchFamily="34" charset="0"/>
                <a:cs typeface="Calibri" panose="020F0502020204030204" pitchFamily="34" charset="0"/>
              </a:rPr>
              <a:t>réussite des élèves </a:t>
            </a:r>
            <a:r>
              <a:rPr lang="fr-FR" dirty="0" smtClean="0">
                <a:solidFill>
                  <a:srgbClr val="002060"/>
                </a:solidFill>
                <a:latin typeface="Calibri" panose="020F0502020204030204" pitchFamily="34" charset="0"/>
                <a:cs typeface="Calibri" panose="020F0502020204030204" pitchFamily="34" charset="0"/>
              </a:rPr>
              <a:t>à l’issue de la 2</a:t>
            </a:r>
            <a:r>
              <a:rPr lang="fr-FR" baseline="30000" dirty="0" smtClean="0">
                <a:solidFill>
                  <a:srgbClr val="002060"/>
                </a:solidFill>
                <a:latin typeface="Calibri" panose="020F0502020204030204" pitchFamily="34" charset="0"/>
                <a:cs typeface="Calibri" panose="020F0502020204030204" pitchFamily="34" charset="0"/>
              </a:rPr>
              <a:t>nde</a:t>
            </a:r>
            <a:r>
              <a:rPr lang="fr-FR" dirty="0" smtClean="0">
                <a:solidFill>
                  <a:srgbClr val="002060"/>
                </a:solidFill>
                <a:latin typeface="Calibri" panose="020F0502020204030204" pitchFamily="34" charset="0"/>
                <a:cs typeface="Calibri" panose="020F0502020204030204" pitchFamily="34" charset="0"/>
              </a:rPr>
              <a:t> GT : 83 </a:t>
            </a:r>
            <a:r>
              <a:rPr lang="fr-FR" dirty="0">
                <a:solidFill>
                  <a:srgbClr val="002060"/>
                </a:solidFill>
                <a:latin typeface="Calibri" panose="020F0502020204030204" pitchFamily="34" charset="0"/>
                <a:cs typeface="Calibri" panose="020F0502020204030204" pitchFamily="34" charset="0"/>
              </a:rPr>
              <a:t>% d’orientation vers une 1</a:t>
            </a:r>
            <a:r>
              <a:rPr lang="fr-FR" baseline="30000" dirty="0">
                <a:solidFill>
                  <a:srgbClr val="002060"/>
                </a:solidFill>
                <a:latin typeface="Calibri" panose="020F0502020204030204" pitchFamily="34" charset="0"/>
                <a:cs typeface="Calibri" panose="020F0502020204030204" pitchFamily="34" charset="0"/>
              </a:rPr>
              <a:t>ère</a:t>
            </a:r>
            <a:r>
              <a:rPr lang="fr-FR" dirty="0">
                <a:solidFill>
                  <a:srgbClr val="002060"/>
                </a:solidFill>
                <a:latin typeface="Calibri" panose="020F0502020204030204" pitchFamily="34" charset="0"/>
                <a:cs typeface="Calibri" panose="020F0502020204030204" pitchFamily="34" charset="0"/>
              </a:rPr>
              <a:t> Générale, </a:t>
            </a:r>
            <a:r>
              <a:rPr lang="fr-FR" dirty="0" smtClean="0">
                <a:solidFill>
                  <a:srgbClr val="002060"/>
                </a:solidFill>
                <a:latin typeface="Calibri" panose="020F0502020204030204" pitchFamily="34" charset="0"/>
                <a:cs typeface="Calibri" panose="020F0502020204030204" pitchFamily="34" charset="0"/>
              </a:rPr>
              <a:t>11,8 % </a:t>
            </a:r>
            <a:r>
              <a:rPr lang="fr-FR" dirty="0">
                <a:solidFill>
                  <a:srgbClr val="002060"/>
                </a:solidFill>
                <a:latin typeface="Calibri" panose="020F0502020204030204" pitchFamily="34" charset="0"/>
                <a:cs typeface="Calibri" panose="020F0502020204030204" pitchFamily="34" charset="0"/>
              </a:rPr>
              <a:t>vers des 1ère Technologiques, 3,5% de redoublement.</a:t>
            </a:r>
          </a:p>
          <a:p>
            <a:endParaRPr lang="fr-FR"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371371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931458" y="155985"/>
            <a:ext cx="7297557" cy="1014154"/>
          </a:xfrm>
        </p:spPr>
        <p:txBody>
          <a:bodyPr>
            <a:normAutofit/>
          </a:bodyPr>
          <a:lstStyle/>
          <a:p>
            <a:pPr algn="ctr"/>
            <a:r>
              <a:rPr lang="fr-FR" sz="2800" b="1" dirty="0">
                <a:solidFill>
                  <a:srgbClr val="002060"/>
                </a:solidFill>
              </a:rPr>
              <a:t>Résultats D’</a:t>
            </a:r>
            <a:r>
              <a:rPr lang="fr-FR" sz="2800" b="1" dirty="0" err="1">
                <a:solidFill>
                  <a:srgbClr val="002060"/>
                </a:solidFill>
              </a:rPr>
              <a:t>Affelnet</a:t>
            </a:r>
            <a:r>
              <a:rPr lang="fr-FR" sz="2800" b="1" dirty="0">
                <a:solidFill>
                  <a:srgbClr val="002060"/>
                </a:solidFill>
              </a:rPr>
              <a:t> du </a:t>
            </a:r>
            <a:r>
              <a:rPr lang="fr-FR" sz="2800" b="1" dirty="0" smtClean="0">
                <a:solidFill>
                  <a:srgbClr val="002060"/>
                </a:solidFill>
              </a:rPr>
              <a:t>28 juin 2025</a:t>
            </a:r>
            <a:r>
              <a:rPr lang="fr-FR" sz="2800" dirty="0">
                <a:solidFill>
                  <a:srgbClr val="002060"/>
                </a:solidFill>
              </a:rPr>
              <a:t> </a:t>
            </a:r>
          </a:p>
        </p:txBody>
      </p:sp>
      <p:sp>
        <p:nvSpPr>
          <p:cNvPr id="3" name="ZoneTexte 2"/>
          <p:cNvSpPr txBox="1"/>
          <p:nvPr/>
        </p:nvSpPr>
        <p:spPr>
          <a:xfrm>
            <a:off x="2119544" y="1653352"/>
            <a:ext cx="9121112" cy="3693319"/>
          </a:xfrm>
          <a:prstGeom prst="rect">
            <a:avLst/>
          </a:prstGeom>
          <a:noFill/>
        </p:spPr>
        <p:txBody>
          <a:bodyPr wrap="square" rtlCol="0">
            <a:spAutoFit/>
          </a:bodyPr>
          <a:lstStyle/>
          <a:p>
            <a:pPr marL="285750" indent="-285750">
              <a:buFont typeface="Courier New" panose="02070309020205020404" pitchFamily="49" charset="0"/>
              <a:buChar char="o"/>
            </a:pPr>
            <a:r>
              <a:rPr lang="fr-FR" dirty="0" smtClean="0">
                <a:solidFill>
                  <a:srgbClr val="002060"/>
                </a:solidFill>
              </a:rPr>
              <a:t>177 élèves </a:t>
            </a:r>
            <a:r>
              <a:rPr lang="fr-FR" dirty="0">
                <a:solidFill>
                  <a:srgbClr val="002060"/>
                </a:solidFill>
              </a:rPr>
              <a:t>sur </a:t>
            </a:r>
            <a:r>
              <a:rPr lang="fr-FR" dirty="0" smtClean="0">
                <a:solidFill>
                  <a:srgbClr val="002060"/>
                </a:solidFill>
              </a:rPr>
              <a:t>189 ont </a:t>
            </a:r>
            <a:r>
              <a:rPr lang="fr-FR" dirty="0">
                <a:solidFill>
                  <a:srgbClr val="002060"/>
                </a:solidFill>
              </a:rPr>
              <a:t>demandé et obtenu une affectation sur l'académie de </a:t>
            </a:r>
            <a:r>
              <a:rPr lang="fr-FR" dirty="0" smtClean="0">
                <a:solidFill>
                  <a:srgbClr val="002060"/>
                </a:solidFill>
              </a:rPr>
              <a:t>Versailles et 1sur </a:t>
            </a:r>
            <a:r>
              <a:rPr lang="fr-FR" dirty="0">
                <a:solidFill>
                  <a:srgbClr val="002060"/>
                </a:solidFill>
              </a:rPr>
              <a:t>l’académie de Paris </a:t>
            </a:r>
            <a:r>
              <a:rPr lang="fr-FR" dirty="0" smtClean="0">
                <a:solidFill>
                  <a:srgbClr val="002060"/>
                </a:solidFill>
              </a:rPr>
              <a:t>( Ecole Boule ).</a:t>
            </a:r>
          </a:p>
          <a:p>
            <a:pPr marL="285750" indent="-285750">
              <a:buFont typeface="Courier New" panose="02070309020205020404" pitchFamily="49" charset="0"/>
              <a:buChar char="o"/>
            </a:pPr>
            <a:endParaRPr lang="fr-FR" dirty="0">
              <a:solidFill>
                <a:srgbClr val="002060"/>
              </a:solidFill>
            </a:endParaRPr>
          </a:p>
          <a:p>
            <a:pPr marL="285750" indent="-285750">
              <a:buFont typeface="Courier New" panose="02070309020205020404" pitchFamily="49" charset="0"/>
              <a:buChar char="o"/>
            </a:pPr>
            <a:r>
              <a:rPr lang="fr-FR" dirty="0">
                <a:solidFill>
                  <a:srgbClr val="002060"/>
                </a:solidFill>
              </a:rPr>
              <a:t>Nombre d’élèves sans solution d’orientation : </a:t>
            </a:r>
            <a:r>
              <a:rPr lang="fr-FR" dirty="0" smtClean="0">
                <a:solidFill>
                  <a:srgbClr val="002060"/>
                </a:solidFill>
              </a:rPr>
              <a:t>0 élève en voie professionnelle, 21 élèves non affectés en 2</a:t>
            </a:r>
            <a:r>
              <a:rPr lang="fr-FR" baseline="30000" dirty="0" smtClean="0">
                <a:solidFill>
                  <a:srgbClr val="002060"/>
                </a:solidFill>
              </a:rPr>
              <a:t>nde</a:t>
            </a:r>
            <a:r>
              <a:rPr lang="fr-FR" dirty="0" smtClean="0">
                <a:solidFill>
                  <a:srgbClr val="002060"/>
                </a:solidFill>
              </a:rPr>
              <a:t> GT sur le secteur Alexandre Dumas  (Résolu au 7 juillet 2025)</a:t>
            </a:r>
          </a:p>
          <a:p>
            <a:endParaRPr lang="fr-FR" dirty="0">
              <a:solidFill>
                <a:srgbClr val="002060"/>
              </a:solidFill>
            </a:endParaRPr>
          </a:p>
          <a:p>
            <a:pPr marL="285750" indent="-285750">
              <a:buFont typeface="Courier New" panose="02070309020205020404" pitchFamily="49" charset="0"/>
              <a:buChar char="o"/>
            </a:pPr>
            <a:r>
              <a:rPr lang="fr-FR" dirty="0" smtClean="0">
                <a:solidFill>
                  <a:srgbClr val="002060"/>
                </a:solidFill>
              </a:rPr>
              <a:t>16 élèves </a:t>
            </a:r>
            <a:r>
              <a:rPr lang="fr-FR" dirty="0">
                <a:solidFill>
                  <a:srgbClr val="002060"/>
                </a:solidFill>
              </a:rPr>
              <a:t>ont été acceptés en SI </a:t>
            </a:r>
            <a:r>
              <a:rPr lang="fr-FR" dirty="0" smtClean="0">
                <a:solidFill>
                  <a:srgbClr val="002060"/>
                </a:solidFill>
              </a:rPr>
              <a:t>Britannique </a:t>
            </a:r>
            <a:r>
              <a:rPr lang="fr-FR" dirty="0">
                <a:solidFill>
                  <a:srgbClr val="002060"/>
                </a:solidFill>
              </a:rPr>
              <a:t>au Lycée </a:t>
            </a:r>
            <a:r>
              <a:rPr lang="fr-FR" dirty="0" smtClean="0">
                <a:solidFill>
                  <a:srgbClr val="002060"/>
                </a:solidFill>
              </a:rPr>
              <a:t>de Sèvres et 8 élèves en SI Portugais au Lycée Alexandre Dumas à saint Cloud</a:t>
            </a:r>
            <a:endParaRPr lang="fr-FR" dirty="0">
              <a:solidFill>
                <a:srgbClr val="002060"/>
              </a:solidFill>
            </a:endParaRPr>
          </a:p>
          <a:p>
            <a:pPr marL="285750" indent="-285750">
              <a:buFont typeface="Courier New" panose="02070309020205020404" pitchFamily="49" charset="0"/>
              <a:buChar char="o"/>
            </a:pPr>
            <a:endParaRPr lang="fr-FR" dirty="0">
              <a:solidFill>
                <a:srgbClr val="002060"/>
              </a:solidFill>
            </a:endParaRPr>
          </a:p>
          <a:p>
            <a:pPr marL="285750" indent="-285750">
              <a:buFont typeface="Courier New" panose="02070309020205020404" pitchFamily="49" charset="0"/>
              <a:buChar char="o"/>
            </a:pPr>
            <a:r>
              <a:rPr lang="fr-FR" dirty="0" smtClean="0">
                <a:solidFill>
                  <a:srgbClr val="002060"/>
                </a:solidFill>
              </a:rPr>
              <a:t>33 </a:t>
            </a:r>
            <a:r>
              <a:rPr lang="fr-FR" dirty="0">
                <a:solidFill>
                  <a:srgbClr val="002060"/>
                </a:solidFill>
              </a:rPr>
              <a:t>élèves sont affectés en section </a:t>
            </a:r>
            <a:r>
              <a:rPr lang="fr-FR" dirty="0" smtClean="0">
                <a:solidFill>
                  <a:srgbClr val="002060"/>
                </a:solidFill>
              </a:rPr>
              <a:t>européenne anglais  au lycée Alexandre Dumas, 3 en espagnol, 3 en Allemand, 2 en LVC Chinois</a:t>
            </a:r>
            <a:endParaRPr lang="fr-FR" dirty="0">
              <a:solidFill>
                <a:srgbClr val="002060"/>
              </a:solidFill>
            </a:endParaRPr>
          </a:p>
          <a:p>
            <a:endParaRPr lang="fr-FR" dirty="0"/>
          </a:p>
        </p:txBody>
      </p:sp>
    </p:spTree>
    <p:extLst>
      <p:ext uri="{BB962C8B-B14F-4D97-AF65-F5344CB8AC3E}">
        <p14:creationId xmlns:p14="http://schemas.microsoft.com/office/powerpoint/2010/main" val="89188600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71600" y="488910"/>
            <a:ext cx="8628408" cy="1589272"/>
          </a:xfrm>
        </p:spPr>
        <p:txBody>
          <a:bodyPr>
            <a:normAutofit/>
          </a:bodyPr>
          <a:lstStyle/>
          <a:p>
            <a:pPr algn="ctr"/>
            <a:r>
              <a:rPr lang="fr-FR" sz="2800" dirty="0">
                <a:solidFill>
                  <a:schemeClr val="accent1">
                    <a:lumMod val="50000"/>
                  </a:schemeClr>
                </a:solidFill>
              </a:rPr>
              <a:t>Principaux lycées d’accueil en 2</a:t>
            </a:r>
            <a:r>
              <a:rPr lang="fr-FR" sz="2800" baseline="30000" dirty="0">
                <a:solidFill>
                  <a:schemeClr val="accent1">
                    <a:lumMod val="50000"/>
                  </a:schemeClr>
                </a:solidFill>
              </a:rPr>
              <a:t>nde</a:t>
            </a:r>
            <a:r>
              <a:rPr lang="fr-FR" sz="2800" dirty="0">
                <a:solidFill>
                  <a:schemeClr val="accent1">
                    <a:lumMod val="50000"/>
                  </a:schemeClr>
                </a:solidFill>
              </a:rPr>
              <a:t> GT et 2</a:t>
            </a:r>
            <a:r>
              <a:rPr lang="fr-FR" sz="2800" baseline="30000" dirty="0">
                <a:solidFill>
                  <a:schemeClr val="accent1">
                    <a:lumMod val="50000"/>
                  </a:schemeClr>
                </a:solidFill>
              </a:rPr>
              <a:t>nde</a:t>
            </a:r>
            <a:r>
              <a:rPr lang="fr-FR" sz="2800" dirty="0">
                <a:solidFill>
                  <a:schemeClr val="accent1">
                    <a:lumMod val="50000"/>
                  </a:schemeClr>
                </a:solidFill>
              </a:rPr>
              <a:t> Professionnelle</a:t>
            </a:r>
          </a:p>
        </p:txBody>
      </p:sp>
      <p:graphicFrame>
        <p:nvGraphicFramePr>
          <p:cNvPr id="6" name="Tableau 5"/>
          <p:cNvGraphicFramePr>
            <a:graphicFrameLocks noGrp="1"/>
          </p:cNvGraphicFramePr>
          <p:nvPr>
            <p:extLst>
              <p:ext uri="{D42A27DB-BD31-4B8C-83A1-F6EECF244321}">
                <p14:modId xmlns:p14="http://schemas.microsoft.com/office/powerpoint/2010/main" val="728166437"/>
              </p:ext>
            </p:extLst>
          </p:nvPr>
        </p:nvGraphicFramePr>
        <p:xfrm>
          <a:off x="7611035" y="3338209"/>
          <a:ext cx="3980329" cy="1619272"/>
        </p:xfrm>
        <a:graphic>
          <a:graphicData uri="http://schemas.openxmlformats.org/drawingml/2006/table">
            <a:tbl>
              <a:tblPr firstRow="1" firstCol="1" bandRow="1"/>
              <a:tblGrid>
                <a:gridCol w="2695201">
                  <a:extLst>
                    <a:ext uri="{9D8B030D-6E8A-4147-A177-3AD203B41FA5}">
                      <a16:colId xmlns:a16="http://schemas.microsoft.com/office/drawing/2014/main" val="420834079"/>
                    </a:ext>
                  </a:extLst>
                </a:gridCol>
                <a:gridCol w="1285128">
                  <a:extLst>
                    <a:ext uri="{9D8B030D-6E8A-4147-A177-3AD203B41FA5}">
                      <a16:colId xmlns:a16="http://schemas.microsoft.com/office/drawing/2014/main" val="409321729"/>
                    </a:ext>
                  </a:extLst>
                </a:gridCol>
              </a:tblGrid>
              <a:tr h="598426">
                <a:tc>
                  <a:txBody>
                    <a:bodyPr/>
                    <a:lstStyle/>
                    <a:p>
                      <a:pPr algn="ctr" fontAlgn="ctr"/>
                      <a:r>
                        <a:rPr lang="fr-FR" sz="1100" b="1" i="0" u="none" strike="noStrike" dirty="0">
                          <a:solidFill>
                            <a:srgbClr val="000000"/>
                          </a:solidFill>
                          <a:effectLst/>
                          <a:latin typeface="Calibri" panose="020F0502020204030204" pitchFamily="34" charset="0"/>
                        </a:rPr>
                        <a:t>Nom de lycées professionnels</a:t>
                      </a:r>
                    </a:p>
                  </a:txBody>
                  <a:tcPr marL="6350" marR="6350" marT="63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1" i="0" u="none" strike="noStrike">
                          <a:solidFill>
                            <a:srgbClr val="000000"/>
                          </a:solidFill>
                          <a:effectLst/>
                          <a:latin typeface="Calibri" panose="020F0502020204030204" pitchFamily="34" charset="0"/>
                        </a:rPr>
                        <a:t>Nbre élèves </a:t>
                      </a:r>
                    </a:p>
                  </a:txBody>
                  <a:tcPr marL="6350" marR="6350" marT="63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56491856"/>
                  </a:ext>
                </a:extLst>
              </a:tr>
              <a:tr h="340282">
                <a:tc>
                  <a:txBody>
                    <a:bodyPr/>
                    <a:lstStyle/>
                    <a:p>
                      <a:pPr algn="ctr" fontAlgn="ctr"/>
                      <a:r>
                        <a:rPr lang="fr-FR" sz="1100" b="0" i="0" u="none" strike="noStrike">
                          <a:solidFill>
                            <a:srgbClr val="000000"/>
                          </a:solidFill>
                          <a:effectLst/>
                          <a:latin typeface="Calibri" panose="020F0502020204030204" pitchFamily="34" charset="0"/>
                        </a:rPr>
                        <a:t>Lycée Santos Dumont</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fr-FR" sz="1100" b="0" i="0" u="none" strike="noStrike">
                          <a:solidFill>
                            <a:srgbClr val="000000"/>
                          </a:solidFill>
                          <a:effectLst/>
                          <a:latin typeface="Calibri" panose="020F0502020204030204" pitchFamily="34" charset="0"/>
                        </a:rPr>
                        <a:t>2</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2680935478"/>
                  </a:ext>
                </a:extLst>
              </a:tr>
              <a:tr h="340282">
                <a:tc>
                  <a:txBody>
                    <a:bodyPr/>
                    <a:lstStyle/>
                    <a:p>
                      <a:pPr algn="ctr" fontAlgn="ctr"/>
                      <a:r>
                        <a:rPr lang="fr-FR" sz="1100" b="0" i="0" u="none" strike="noStrike">
                          <a:solidFill>
                            <a:srgbClr val="000000"/>
                          </a:solidFill>
                          <a:effectLst/>
                          <a:latin typeface="Calibri" panose="020F0502020204030204" pitchFamily="34" charset="0"/>
                        </a:rPr>
                        <a:t>Lycée de l’observatoire</a:t>
                      </a:r>
                    </a:p>
                  </a:txBody>
                  <a:tcPr marL="6350" marR="6350" marT="6350" marB="0" anchor="ctr">
                    <a:lnL>
                      <a:noFill/>
                    </a:lnL>
                    <a:lnR>
                      <a:noFill/>
                    </a:lnR>
                    <a:lnT>
                      <a:noFill/>
                    </a:lnT>
                    <a:lnB>
                      <a:noFill/>
                    </a:lnB>
                  </a:tcPr>
                </a:tc>
                <a:tc>
                  <a:txBody>
                    <a:bodyPr/>
                    <a:lstStyle/>
                    <a:p>
                      <a:pPr algn="ctr" fontAlgn="ctr"/>
                      <a:r>
                        <a:rPr lang="fr-FR" sz="1100" b="0" i="0" u="none" strike="noStrike">
                          <a:solidFill>
                            <a:srgbClr val="000000"/>
                          </a:solidFill>
                          <a:effectLst/>
                          <a:latin typeface="Calibri" panose="020F0502020204030204" pitchFamily="34" charset="0"/>
                        </a:rPr>
                        <a:t>2</a:t>
                      </a:r>
                    </a:p>
                  </a:txBody>
                  <a:tcPr marL="6350" marR="6350" marT="6350" marB="0" anchor="ctr">
                    <a:lnL>
                      <a:noFill/>
                    </a:lnL>
                    <a:lnR>
                      <a:noFill/>
                    </a:lnR>
                    <a:lnT>
                      <a:noFill/>
                    </a:lnT>
                    <a:lnB>
                      <a:noFill/>
                    </a:lnB>
                  </a:tcPr>
                </a:tc>
                <a:extLst>
                  <a:ext uri="{0D108BD9-81ED-4DB2-BD59-A6C34878D82A}">
                    <a16:rowId xmlns:a16="http://schemas.microsoft.com/office/drawing/2014/main" val="3349515623"/>
                  </a:ext>
                </a:extLst>
              </a:tr>
              <a:tr h="340282">
                <a:tc>
                  <a:txBody>
                    <a:bodyPr/>
                    <a:lstStyle/>
                    <a:p>
                      <a:pPr algn="ctr" fontAlgn="ctr"/>
                      <a:r>
                        <a:rPr lang="fr-FR" sz="1100" b="0" i="0" u="none" strike="noStrike">
                          <a:solidFill>
                            <a:srgbClr val="000000"/>
                          </a:solidFill>
                          <a:effectLst/>
                          <a:latin typeface="Calibri" panose="020F0502020204030204" pitchFamily="34" charset="0"/>
                        </a:rPr>
                        <a:t>Autres lycées professionnels </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rgbClr val="000000"/>
                          </a:solidFill>
                          <a:effectLst/>
                          <a:latin typeface="Calibri" panose="020F0502020204030204" pitchFamily="34" charset="0"/>
                        </a:rPr>
                        <a:t>1</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512439038"/>
                  </a:ext>
                </a:extLst>
              </a:tr>
            </a:tbl>
          </a:graphicData>
        </a:graphic>
      </p:graphicFrame>
      <p:graphicFrame>
        <p:nvGraphicFramePr>
          <p:cNvPr id="9" name="Tableau 8"/>
          <p:cNvGraphicFramePr>
            <a:graphicFrameLocks noGrp="1"/>
          </p:cNvGraphicFramePr>
          <p:nvPr>
            <p:extLst>
              <p:ext uri="{D42A27DB-BD31-4B8C-83A1-F6EECF244321}">
                <p14:modId xmlns:p14="http://schemas.microsoft.com/office/powerpoint/2010/main" val="1062805298"/>
              </p:ext>
            </p:extLst>
          </p:nvPr>
        </p:nvGraphicFramePr>
        <p:xfrm>
          <a:off x="1676401" y="2755154"/>
          <a:ext cx="4751294" cy="2901577"/>
        </p:xfrm>
        <a:graphic>
          <a:graphicData uri="http://schemas.openxmlformats.org/drawingml/2006/table">
            <a:tbl>
              <a:tblPr firstRow="1" firstCol="1" bandRow="1"/>
              <a:tblGrid>
                <a:gridCol w="3057763">
                  <a:extLst>
                    <a:ext uri="{9D8B030D-6E8A-4147-A177-3AD203B41FA5}">
                      <a16:colId xmlns:a16="http://schemas.microsoft.com/office/drawing/2014/main" val="3754322962"/>
                    </a:ext>
                  </a:extLst>
                </a:gridCol>
                <a:gridCol w="1693531">
                  <a:extLst>
                    <a:ext uri="{9D8B030D-6E8A-4147-A177-3AD203B41FA5}">
                      <a16:colId xmlns:a16="http://schemas.microsoft.com/office/drawing/2014/main" val="596326740"/>
                    </a:ext>
                  </a:extLst>
                </a:gridCol>
              </a:tblGrid>
              <a:tr h="755002">
                <a:tc>
                  <a:txBody>
                    <a:bodyPr/>
                    <a:lstStyle/>
                    <a:p>
                      <a:pPr algn="ctr" fontAlgn="ctr"/>
                      <a:r>
                        <a:rPr lang="fr-FR" sz="1100" b="1" i="0" u="none" strike="noStrike">
                          <a:solidFill>
                            <a:srgbClr val="000000"/>
                          </a:solidFill>
                          <a:effectLst/>
                          <a:latin typeface="Calibri" panose="020F0502020204030204" pitchFamily="34" charset="0"/>
                        </a:rPr>
                        <a:t>Nom du lycée 2nde GT </a:t>
                      </a:r>
                    </a:p>
                  </a:txBody>
                  <a:tcPr marL="6350" marR="6350" marT="63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fr-FR" sz="1100" b="1" i="0" u="none" strike="noStrike">
                          <a:solidFill>
                            <a:srgbClr val="000000"/>
                          </a:solidFill>
                          <a:effectLst/>
                          <a:latin typeface="Calibri" panose="020F0502020204030204" pitchFamily="34" charset="0"/>
                        </a:rPr>
                        <a:t>Nbre élèves </a:t>
                      </a:r>
                    </a:p>
                  </a:txBody>
                  <a:tcPr marL="6350" marR="6350" marT="6350"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14851322"/>
                  </a:ext>
                </a:extLst>
              </a:tr>
              <a:tr h="429315">
                <a:tc>
                  <a:txBody>
                    <a:bodyPr/>
                    <a:lstStyle/>
                    <a:p>
                      <a:pPr algn="ctr" fontAlgn="ctr"/>
                      <a:r>
                        <a:rPr lang="fr-FR" sz="1100" b="0" i="0" u="none" strike="noStrike">
                          <a:solidFill>
                            <a:srgbClr val="000000"/>
                          </a:solidFill>
                          <a:effectLst/>
                          <a:latin typeface="Calibri" panose="020F0502020204030204" pitchFamily="34" charset="0"/>
                        </a:rPr>
                        <a:t>Lycée A Dumas </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tc>
                  <a:txBody>
                    <a:bodyPr/>
                    <a:lstStyle/>
                    <a:p>
                      <a:pPr algn="ctr" fontAlgn="ctr"/>
                      <a:r>
                        <a:rPr lang="fr-FR" sz="1100" b="0" i="0" u="none" strike="noStrike">
                          <a:solidFill>
                            <a:srgbClr val="000000"/>
                          </a:solidFill>
                          <a:effectLst/>
                          <a:latin typeface="Calibri" panose="020F0502020204030204" pitchFamily="34" charset="0"/>
                        </a:rPr>
                        <a:t>165</a:t>
                      </a:r>
                    </a:p>
                  </a:txBody>
                  <a:tcPr marL="6350" marR="6350" marT="6350" marB="0" anchor="ctr">
                    <a:lnL>
                      <a:noFill/>
                    </a:lnL>
                    <a:lnR>
                      <a:noFill/>
                    </a:lnR>
                    <a:lnT w="6350" cap="flat" cmpd="sng" algn="ctr">
                      <a:solidFill>
                        <a:srgbClr val="000000"/>
                      </a:solidFill>
                      <a:prstDash val="solid"/>
                      <a:round/>
                      <a:headEnd type="none" w="med" len="med"/>
                      <a:tailEnd type="none" w="med" len="med"/>
                    </a:lnT>
                    <a:lnB>
                      <a:noFill/>
                    </a:lnB>
                    <a:solidFill>
                      <a:srgbClr val="D9D9D9"/>
                    </a:solidFill>
                  </a:tcPr>
                </a:tc>
                <a:extLst>
                  <a:ext uri="{0D108BD9-81ED-4DB2-BD59-A6C34878D82A}">
                    <a16:rowId xmlns:a16="http://schemas.microsoft.com/office/drawing/2014/main" val="3485710090"/>
                  </a:ext>
                </a:extLst>
              </a:tr>
              <a:tr h="429315">
                <a:tc>
                  <a:txBody>
                    <a:bodyPr/>
                    <a:lstStyle/>
                    <a:p>
                      <a:pPr algn="ctr" fontAlgn="ctr"/>
                      <a:r>
                        <a:rPr lang="fr-FR" sz="1100" b="0" i="0" u="none" strike="noStrike">
                          <a:solidFill>
                            <a:srgbClr val="000000"/>
                          </a:solidFill>
                          <a:effectLst/>
                          <a:latin typeface="Calibri" panose="020F0502020204030204" pitchFamily="34" charset="0"/>
                        </a:rPr>
                        <a:t>Lycée Vernant </a:t>
                      </a:r>
                    </a:p>
                  </a:txBody>
                  <a:tcPr marL="6350" marR="6350" marT="6350" marB="0" anchor="ctr">
                    <a:lnL>
                      <a:noFill/>
                    </a:lnL>
                    <a:lnR>
                      <a:noFill/>
                    </a:lnR>
                    <a:lnT>
                      <a:noFill/>
                    </a:lnT>
                    <a:lnB>
                      <a:noFill/>
                    </a:lnB>
                  </a:tcPr>
                </a:tc>
                <a:tc>
                  <a:txBody>
                    <a:bodyPr/>
                    <a:lstStyle/>
                    <a:p>
                      <a:pPr algn="ctr" fontAlgn="ctr"/>
                      <a:r>
                        <a:rPr lang="fr-FR" sz="1100" b="0" i="0" u="none" strike="noStrike">
                          <a:solidFill>
                            <a:srgbClr val="000000"/>
                          </a:solidFill>
                          <a:effectLst/>
                          <a:latin typeface="Calibri" panose="020F0502020204030204" pitchFamily="34" charset="0"/>
                        </a:rPr>
                        <a:t>16</a:t>
                      </a:r>
                    </a:p>
                  </a:txBody>
                  <a:tcPr marL="6350" marR="6350" marT="6350" marB="0" anchor="ctr">
                    <a:lnL>
                      <a:noFill/>
                    </a:lnL>
                    <a:lnR>
                      <a:noFill/>
                    </a:lnR>
                    <a:lnT>
                      <a:noFill/>
                    </a:lnT>
                    <a:lnB>
                      <a:noFill/>
                    </a:lnB>
                  </a:tcPr>
                </a:tc>
                <a:extLst>
                  <a:ext uri="{0D108BD9-81ED-4DB2-BD59-A6C34878D82A}">
                    <a16:rowId xmlns:a16="http://schemas.microsoft.com/office/drawing/2014/main" val="551493666"/>
                  </a:ext>
                </a:extLst>
              </a:tr>
              <a:tr h="429315">
                <a:tc>
                  <a:txBody>
                    <a:bodyPr/>
                    <a:lstStyle/>
                    <a:p>
                      <a:pPr algn="ctr" fontAlgn="ctr"/>
                      <a:r>
                        <a:rPr lang="fr-FR" sz="1100" b="0" i="0" u="none" strike="noStrike">
                          <a:solidFill>
                            <a:srgbClr val="000000"/>
                          </a:solidFill>
                          <a:effectLst/>
                          <a:latin typeface="Calibri" panose="020F0502020204030204" pitchFamily="34" charset="0"/>
                        </a:rPr>
                        <a:t>Lycée Richelieu</a:t>
                      </a:r>
                    </a:p>
                  </a:txBody>
                  <a:tcPr marL="6350" marR="6350" marT="6350" marB="0" anchor="ctr">
                    <a:lnL>
                      <a:noFill/>
                    </a:lnL>
                    <a:lnR>
                      <a:noFill/>
                    </a:lnR>
                    <a:lnT>
                      <a:noFill/>
                    </a:lnT>
                    <a:lnB>
                      <a:noFill/>
                    </a:lnB>
                    <a:solidFill>
                      <a:srgbClr val="D9D9D9"/>
                    </a:solidFill>
                  </a:tcPr>
                </a:tc>
                <a:tc>
                  <a:txBody>
                    <a:bodyPr/>
                    <a:lstStyle/>
                    <a:p>
                      <a:pPr algn="ctr" fontAlgn="ctr"/>
                      <a:r>
                        <a:rPr lang="fr-FR" sz="1100" b="0" i="0" u="none" strike="noStrike">
                          <a:solidFill>
                            <a:srgbClr val="000000"/>
                          </a:solidFill>
                          <a:effectLst/>
                          <a:latin typeface="Calibri" panose="020F0502020204030204" pitchFamily="34" charset="0"/>
                        </a:rPr>
                        <a:t>3</a:t>
                      </a:r>
                    </a:p>
                  </a:txBody>
                  <a:tcPr marL="6350" marR="6350" marT="6350" marB="0" anchor="ctr">
                    <a:lnL>
                      <a:noFill/>
                    </a:lnL>
                    <a:lnR>
                      <a:noFill/>
                    </a:lnR>
                    <a:lnT>
                      <a:noFill/>
                    </a:lnT>
                    <a:lnB>
                      <a:noFill/>
                    </a:lnB>
                    <a:solidFill>
                      <a:srgbClr val="D9D9D9"/>
                    </a:solidFill>
                  </a:tcPr>
                </a:tc>
                <a:extLst>
                  <a:ext uri="{0D108BD9-81ED-4DB2-BD59-A6C34878D82A}">
                    <a16:rowId xmlns:a16="http://schemas.microsoft.com/office/drawing/2014/main" val="2395103712"/>
                  </a:ext>
                </a:extLst>
              </a:tr>
              <a:tr h="429315">
                <a:tc>
                  <a:txBody>
                    <a:bodyPr/>
                    <a:lstStyle/>
                    <a:p>
                      <a:pPr algn="ctr" fontAlgn="ctr"/>
                      <a:r>
                        <a:rPr lang="fr-FR" sz="1100" b="0" i="0" u="none" strike="noStrike">
                          <a:solidFill>
                            <a:srgbClr val="000000"/>
                          </a:solidFill>
                          <a:effectLst/>
                          <a:latin typeface="Calibri" panose="020F0502020204030204" pitchFamily="34" charset="0"/>
                        </a:rPr>
                        <a:t>Autres lycées 92</a:t>
                      </a:r>
                    </a:p>
                  </a:txBody>
                  <a:tcPr marL="6350" marR="6350" marT="6350" marB="0" anchor="ctr">
                    <a:lnL>
                      <a:noFill/>
                    </a:lnL>
                    <a:lnR>
                      <a:noFill/>
                    </a:lnR>
                    <a:lnT>
                      <a:noFill/>
                    </a:lnT>
                    <a:lnB>
                      <a:noFill/>
                    </a:lnB>
                  </a:tcPr>
                </a:tc>
                <a:tc>
                  <a:txBody>
                    <a:bodyPr/>
                    <a:lstStyle/>
                    <a:p>
                      <a:pPr algn="ctr" fontAlgn="ctr"/>
                      <a:r>
                        <a:rPr lang="fr-FR" sz="1100" b="0" i="0" u="none" strike="noStrike">
                          <a:solidFill>
                            <a:srgbClr val="000000"/>
                          </a:solidFill>
                          <a:effectLst/>
                          <a:latin typeface="Calibri" panose="020F0502020204030204" pitchFamily="34" charset="0"/>
                        </a:rPr>
                        <a:t>5</a:t>
                      </a:r>
                    </a:p>
                  </a:txBody>
                  <a:tcPr marL="6350" marR="6350" marT="6350" marB="0" anchor="ctr">
                    <a:lnL>
                      <a:noFill/>
                    </a:lnL>
                    <a:lnR>
                      <a:noFill/>
                    </a:lnR>
                    <a:lnT>
                      <a:noFill/>
                    </a:lnT>
                    <a:lnB>
                      <a:noFill/>
                    </a:lnB>
                  </a:tcPr>
                </a:tc>
                <a:extLst>
                  <a:ext uri="{0D108BD9-81ED-4DB2-BD59-A6C34878D82A}">
                    <a16:rowId xmlns:a16="http://schemas.microsoft.com/office/drawing/2014/main" val="2866176637"/>
                  </a:ext>
                </a:extLst>
              </a:tr>
              <a:tr h="429315">
                <a:tc>
                  <a:txBody>
                    <a:bodyPr/>
                    <a:lstStyle/>
                    <a:p>
                      <a:pPr algn="ctr" fontAlgn="ctr"/>
                      <a:r>
                        <a:rPr lang="fr-FR" sz="1100" b="0" i="0" u="none" strike="noStrike">
                          <a:solidFill>
                            <a:srgbClr val="000000"/>
                          </a:solidFill>
                          <a:effectLst/>
                          <a:latin typeface="Calibri" panose="020F0502020204030204" pitchFamily="34" charset="0"/>
                        </a:rPr>
                        <a:t>Autres départements</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rgbClr val="D9D9D9"/>
                    </a:solidFill>
                  </a:tcPr>
                </a:tc>
                <a:tc>
                  <a:txBody>
                    <a:bodyPr/>
                    <a:lstStyle/>
                    <a:p>
                      <a:pPr algn="ctr" fontAlgn="ctr"/>
                      <a:r>
                        <a:rPr lang="fr-FR" sz="1100" b="0" i="0" u="none" strike="noStrike" dirty="0">
                          <a:solidFill>
                            <a:srgbClr val="000000"/>
                          </a:solidFill>
                          <a:effectLst/>
                          <a:latin typeface="Calibri" panose="020F0502020204030204" pitchFamily="34" charset="0"/>
                        </a:rPr>
                        <a:t>2</a:t>
                      </a:r>
                    </a:p>
                  </a:txBody>
                  <a:tcPr marL="6350" marR="6350" marT="6350" marB="0" anchor="ctr">
                    <a:lnL>
                      <a:noFill/>
                    </a:lnL>
                    <a:lnR>
                      <a:noFill/>
                    </a:lnR>
                    <a:lnT>
                      <a:noFill/>
                    </a:lnT>
                    <a:lnB w="6350" cap="flat" cmpd="sng" algn="ctr">
                      <a:solidFill>
                        <a:srgbClr val="000000"/>
                      </a:solidFill>
                      <a:prstDash val="solid"/>
                      <a:round/>
                      <a:headEnd type="none" w="med" len="med"/>
                      <a:tailEnd type="none" w="med" len="med"/>
                    </a:lnB>
                    <a:solidFill>
                      <a:srgbClr val="D9D9D9"/>
                    </a:solidFill>
                  </a:tcPr>
                </a:tc>
                <a:extLst>
                  <a:ext uri="{0D108BD9-81ED-4DB2-BD59-A6C34878D82A}">
                    <a16:rowId xmlns:a16="http://schemas.microsoft.com/office/drawing/2014/main" val="2415378690"/>
                  </a:ext>
                </a:extLst>
              </a:tr>
            </a:tbl>
          </a:graphicData>
        </a:graphic>
      </p:graphicFrame>
    </p:spTree>
    <p:extLst>
      <p:ext uri="{BB962C8B-B14F-4D97-AF65-F5344CB8AC3E}">
        <p14:creationId xmlns:p14="http://schemas.microsoft.com/office/powerpoint/2010/main" val="2679784644"/>
      </p:ext>
    </p:extLst>
  </p:cSld>
  <p:clrMapOvr>
    <a:masterClrMapping/>
  </p:clrMapOvr>
  <p:timing>
    <p:tnLst>
      <p:par>
        <p:cTn id="1" dur="indefinite" restart="never" nodeType="tmRoot"/>
      </p:par>
    </p:tnLst>
  </p:timing>
</p:sld>
</file>

<file path=ppt/theme/theme1.xml><?xml version="1.0" encoding="utf-8"?>
<a:theme xmlns:a="http://schemas.openxmlformats.org/drawingml/2006/main" name="Brin">
  <a:themeElements>
    <a:clrScheme name="Bri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97735</TotalTime>
  <Words>3002</Words>
  <Application>Microsoft Office PowerPoint</Application>
  <PresentationFormat>Grand écran</PresentationFormat>
  <Paragraphs>705</Paragraphs>
  <Slides>52</Slides>
  <Notes>0</Notes>
  <HiddenSlides>0</HiddenSlides>
  <MMClips>0</MMClips>
  <ScaleCrop>false</ScaleCrop>
  <HeadingPairs>
    <vt:vector size="8" baseType="variant">
      <vt:variant>
        <vt:lpstr>Polices utilisées</vt:lpstr>
      </vt:variant>
      <vt:variant>
        <vt:i4>23</vt:i4>
      </vt:variant>
      <vt:variant>
        <vt:lpstr>Thème</vt:lpstr>
      </vt:variant>
      <vt:variant>
        <vt:i4>1</vt:i4>
      </vt:variant>
      <vt:variant>
        <vt:lpstr>Serveurs OLE incorporés</vt:lpstr>
      </vt:variant>
      <vt:variant>
        <vt:i4>1</vt:i4>
      </vt:variant>
      <vt:variant>
        <vt:lpstr>Titres des diapositives</vt:lpstr>
      </vt:variant>
      <vt:variant>
        <vt:i4>52</vt:i4>
      </vt:variant>
    </vt:vector>
  </HeadingPairs>
  <TitlesOfParts>
    <vt:vector size="77" baseType="lpstr">
      <vt:lpstr>MS Gothic</vt:lpstr>
      <vt:lpstr>NSimSun</vt:lpstr>
      <vt:lpstr>SimSun</vt:lpstr>
      <vt:lpstr>AppleSystemUIFont</vt:lpstr>
      <vt:lpstr>AppleSystemUIFontBold</vt:lpstr>
      <vt:lpstr>Aptos</vt:lpstr>
      <vt:lpstr>Arial</vt:lpstr>
      <vt:lpstr>Arial MT</vt:lpstr>
      <vt:lpstr>Bahnschrift Light</vt:lpstr>
      <vt:lpstr>Bookman Old Style</vt:lpstr>
      <vt:lpstr>Calibri</vt:lpstr>
      <vt:lpstr>Century Gothic</vt:lpstr>
      <vt:lpstr>Courier New</vt:lpstr>
      <vt:lpstr>Inter</vt:lpstr>
      <vt:lpstr>Lucida Sans</vt:lpstr>
      <vt:lpstr>Mangal</vt:lpstr>
      <vt:lpstr>MS Mincho</vt:lpstr>
      <vt:lpstr>OpenSymbol</vt:lpstr>
      <vt:lpstr>Palatino Linotype</vt:lpstr>
      <vt:lpstr>Symbol</vt:lpstr>
      <vt:lpstr>Times New Roman</vt:lpstr>
      <vt:lpstr>Wingdings</vt:lpstr>
      <vt:lpstr>Wingdings 3</vt:lpstr>
      <vt:lpstr>Brin</vt:lpstr>
      <vt:lpstr>Feuille de calcul</vt:lpstr>
      <vt:lpstr>Bilan des activités pédagogiques et éducatives </vt:lpstr>
      <vt:lpstr>Présentation PowerPoint</vt:lpstr>
      <vt:lpstr>LES INSTANCES 2024-2025</vt:lpstr>
      <vt:lpstr>Evolution des effectifs</vt:lpstr>
      <vt:lpstr>L’offre de formation : Langues et options Effectifs en 2024-2025</vt:lpstr>
      <vt:lpstr>L’orientation</vt:lpstr>
      <vt:lpstr>Présentation PowerPoint</vt:lpstr>
      <vt:lpstr>Résultats D’Affelnet du 28 juin 2025 </vt:lpstr>
      <vt:lpstr>Principaux lycées d’accueil en 2nde GT et 2nde Professionnelle</vt:lpstr>
      <vt:lpstr>Diplôme national du Brevet - DNB</vt:lpstr>
      <vt:lpstr>Résultats aux Examens et certifications </vt:lpstr>
      <vt:lpstr>BILAN VIE SCOLAIRE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BILAN DE CESCE 2024-2025</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BILAN « DEVOIRS FAITS »</vt:lpstr>
      <vt:lpstr>Présentation PowerPoint</vt:lpstr>
      <vt:lpstr>Présentation PowerPoint</vt:lpstr>
      <vt:lpstr>Présentation PowerPoint</vt:lpstr>
      <vt:lpstr>Présentation PowerPoint</vt:lpstr>
      <vt:lpstr>Présentation PowerPoint</vt:lpstr>
      <vt:lpstr>Présentation PowerPoint</vt:lpstr>
    </vt:vector>
  </TitlesOfParts>
  <Company>ENC92</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Bilan des activités pedagogiques et educatives</dc:title>
  <dc:creator>s.degorre53990</dc:creator>
  <cp:lastModifiedBy>s.degorre53990</cp:lastModifiedBy>
  <cp:revision>302</cp:revision>
  <cp:lastPrinted>2025-09-29T12:21:53Z</cp:lastPrinted>
  <dcterms:created xsi:type="dcterms:W3CDTF">2022-06-29T07:52:51Z</dcterms:created>
  <dcterms:modified xsi:type="dcterms:W3CDTF">2025-10-14T09:51:42Z</dcterms:modified>
</cp:coreProperties>
</file>